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10596" y="431321"/>
            <a:ext cx="8405004" cy="2199736"/>
          </a:xfrm>
        </p:spPr>
        <p:txBody>
          <a:bodyPr>
            <a:normAutofit/>
          </a:bodyPr>
          <a:lstStyle/>
          <a:p>
            <a:r>
              <a:rPr lang="ru-RU" sz="4000" dirty="0" smtClean="0">
                <a:solidFill>
                  <a:schemeClr val="accent2">
                    <a:lumMod val="50000"/>
                  </a:schemeClr>
                </a:solidFill>
              </a:rPr>
              <a:t>История и культура Республики Польши и </a:t>
            </a:r>
            <a:r>
              <a:rPr lang="ru-RU" sz="4000" dirty="0" err="1" smtClean="0">
                <a:solidFill>
                  <a:schemeClr val="accent2">
                    <a:lumMod val="50000"/>
                  </a:schemeClr>
                </a:solidFill>
              </a:rPr>
              <a:t>Нижнесилезского</a:t>
            </a:r>
            <a:r>
              <a:rPr lang="ru-RU" sz="4000" dirty="0" smtClean="0">
                <a:solidFill>
                  <a:schemeClr val="accent2">
                    <a:lumMod val="50000"/>
                  </a:schemeClr>
                </a:solidFill>
              </a:rPr>
              <a:t> воевода.</a:t>
            </a:r>
            <a:endParaRPr lang="ru-RU" sz="4000" dirty="0">
              <a:solidFill>
                <a:schemeClr val="accent2">
                  <a:lumMod val="50000"/>
                </a:schemeClr>
              </a:solidFill>
            </a:endParaRPr>
          </a:p>
        </p:txBody>
      </p:sp>
      <p:sp>
        <p:nvSpPr>
          <p:cNvPr id="3" name="Подзаголовок 2"/>
          <p:cNvSpPr>
            <a:spLocks noGrp="1"/>
          </p:cNvSpPr>
          <p:nvPr>
            <p:ph type="subTitle" idx="1"/>
          </p:nvPr>
        </p:nvSpPr>
        <p:spPr>
          <a:xfrm>
            <a:off x="9640389" y="5316583"/>
            <a:ext cx="2551610" cy="1541417"/>
          </a:xfrm>
        </p:spPr>
        <p:txBody>
          <a:bodyPr>
            <a:normAutofit fontScale="92500"/>
          </a:bodyPr>
          <a:lstStyle/>
          <a:p>
            <a:r>
              <a:rPr lang="ru-RU" dirty="0" smtClean="0"/>
              <a:t>Выполняла работу</a:t>
            </a:r>
            <a:r>
              <a:rPr lang="ru-RU" dirty="0" smtClean="0"/>
              <a:t>:</a:t>
            </a:r>
            <a:endParaRPr lang="ru-RU" dirty="0"/>
          </a:p>
          <a:p>
            <a:r>
              <a:rPr lang="ru-RU" dirty="0" smtClean="0"/>
              <a:t>Ученица 8 класса  </a:t>
            </a:r>
            <a:r>
              <a:rPr lang="ru-RU" smtClean="0"/>
              <a:t>Кириллова Виктория МБОУ </a:t>
            </a:r>
            <a:r>
              <a:rPr lang="ru-RU" dirty="0" smtClean="0"/>
              <a:t>«</a:t>
            </a:r>
            <a:r>
              <a:rPr lang="ru-RU" dirty="0" err="1" smtClean="0"/>
              <a:t>Гавриловская</a:t>
            </a:r>
            <a:r>
              <a:rPr lang="ru-RU" dirty="0" smtClean="0"/>
              <a:t> ООШ»</a:t>
            </a:r>
          </a:p>
          <a:p>
            <a:endParaRPr lang="ru-RU"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582" y="2889848"/>
            <a:ext cx="5772666" cy="3161222"/>
          </a:xfrm>
          <a:prstGeom prst="rect">
            <a:avLst/>
          </a:prstGeom>
        </p:spPr>
      </p:pic>
    </p:spTree>
    <p:extLst>
      <p:ext uri="{BB962C8B-B14F-4D97-AF65-F5344CB8AC3E}">
        <p14:creationId xmlns:p14="http://schemas.microsoft.com/office/powerpoint/2010/main" val="18251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5068" y="1081309"/>
            <a:ext cx="8911687" cy="5888833"/>
          </a:xfrm>
        </p:spPr>
        <p:txBody>
          <a:bodyPr>
            <a:normAutofit/>
          </a:bodyPr>
          <a:lstStyle/>
          <a:p>
            <a:r>
              <a:rPr lang="ru-RU" sz="9600" dirty="0" smtClean="0">
                <a:solidFill>
                  <a:schemeClr val="tx1">
                    <a:lumMod val="95000"/>
                    <a:lumOff val="5000"/>
                  </a:schemeClr>
                </a:solidFill>
              </a:rPr>
              <a:t>Конец, спасибо за внимание!!!</a:t>
            </a:r>
            <a:endParaRPr lang="ru-RU" sz="9600" dirty="0">
              <a:solidFill>
                <a:schemeClr val="tx1">
                  <a:lumMod val="95000"/>
                  <a:lumOff val="5000"/>
                </a:schemeClr>
              </a:solidFill>
            </a:endParaRPr>
          </a:p>
        </p:txBody>
      </p:sp>
    </p:spTree>
    <p:extLst>
      <p:ext uri="{BB962C8B-B14F-4D97-AF65-F5344CB8AC3E}">
        <p14:creationId xmlns:p14="http://schemas.microsoft.com/office/powerpoint/2010/main" val="389289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0563" y="192789"/>
            <a:ext cx="7543113" cy="687105"/>
          </a:xfrm>
        </p:spPr>
        <p:txBody>
          <a:bodyPr>
            <a:normAutofit/>
          </a:bodyPr>
          <a:lstStyle/>
          <a:p>
            <a:r>
              <a:rPr lang="ru-RU" dirty="0" err="1">
                <a:solidFill>
                  <a:srgbClr val="00B050"/>
                </a:solidFill>
              </a:rPr>
              <a:t>Нижнесилезское</a:t>
            </a:r>
            <a:r>
              <a:rPr lang="ru-RU" dirty="0">
                <a:solidFill>
                  <a:srgbClr val="00B050"/>
                </a:solidFill>
              </a:rPr>
              <a:t> </a:t>
            </a:r>
            <a:r>
              <a:rPr lang="ru-RU" dirty="0" smtClean="0">
                <a:solidFill>
                  <a:srgbClr val="00B050"/>
                </a:solidFill>
              </a:rPr>
              <a:t>воеводство.</a:t>
            </a:r>
            <a:endParaRPr lang="ru-RU" dirty="0">
              <a:solidFill>
                <a:srgbClr val="00B050"/>
              </a:solidFill>
            </a:endParaRPr>
          </a:p>
        </p:txBody>
      </p:sp>
      <p:sp>
        <p:nvSpPr>
          <p:cNvPr id="3" name="Объект 2"/>
          <p:cNvSpPr>
            <a:spLocks noGrp="1"/>
          </p:cNvSpPr>
          <p:nvPr>
            <p:ph idx="1"/>
          </p:nvPr>
        </p:nvSpPr>
        <p:spPr>
          <a:xfrm>
            <a:off x="2294626" y="1397479"/>
            <a:ext cx="7979435" cy="5115464"/>
          </a:xfrm>
        </p:spPr>
        <p:txBody>
          <a:bodyPr>
            <a:normAutofit/>
          </a:bodyPr>
          <a:lstStyle/>
          <a:p>
            <a:r>
              <a:rPr lang="ru-RU" dirty="0" err="1"/>
              <a:t>Нижнесилезское</a:t>
            </a:r>
            <a:r>
              <a:rPr lang="ru-RU" dirty="0"/>
              <a:t> воеводство расположено на юго-западе Республики Польша. Имеет общую границу с </a:t>
            </a:r>
            <a:r>
              <a:rPr lang="ru-RU" dirty="0" err="1"/>
              <a:t>Опольским</a:t>
            </a:r>
            <a:r>
              <a:rPr lang="ru-RU" dirty="0"/>
              <a:t> воеводством, </a:t>
            </a:r>
            <a:r>
              <a:rPr lang="ru-RU" dirty="0" err="1"/>
              <a:t>Любушским</a:t>
            </a:r>
            <a:r>
              <a:rPr lang="ru-RU" dirty="0"/>
              <a:t> и </a:t>
            </a:r>
            <a:r>
              <a:rPr lang="ru-RU" dirty="0" err="1"/>
              <a:t>Велькопольским</a:t>
            </a:r>
            <a:r>
              <a:rPr lang="ru-RU" dirty="0"/>
              <a:t>, также граничит с Германией и Чехией. Общая площадь воеводства составляет 20000 квадратных километров. Население </a:t>
            </a:r>
            <a:r>
              <a:rPr lang="ru-RU" dirty="0" err="1"/>
              <a:t>Нижнесилезского</a:t>
            </a:r>
            <a:r>
              <a:rPr lang="ru-RU" dirty="0"/>
              <a:t> воеводства составляет 3000000 человек. Воеводство состоит из 91 города. Городское население составляет примерно 75%. Столицей воеводства является Вроцлав</a:t>
            </a:r>
            <a:r>
              <a:rPr lang="ru-RU" dirty="0" smtClean="0"/>
              <a:t>.</a:t>
            </a:r>
          </a:p>
          <a:p>
            <a:r>
              <a:rPr lang="ru-RU" dirty="0"/>
              <a:t>Образовано в 1999 году путём слияния территорий </a:t>
            </a:r>
            <a:r>
              <a:rPr lang="ru-RU" dirty="0" err="1"/>
              <a:t>Вроцлавского</a:t>
            </a:r>
            <a:r>
              <a:rPr lang="ru-RU" dirty="0"/>
              <a:t>, </a:t>
            </a:r>
            <a:r>
              <a:rPr lang="ru-RU" dirty="0" err="1"/>
              <a:t>Легницкого</a:t>
            </a:r>
            <a:r>
              <a:rPr lang="ru-RU" dirty="0"/>
              <a:t>, </a:t>
            </a:r>
            <a:r>
              <a:rPr lang="ru-RU" dirty="0" err="1"/>
              <a:t>Еленегурского</a:t>
            </a:r>
            <a:r>
              <a:rPr lang="ru-RU" dirty="0"/>
              <a:t>, </a:t>
            </a:r>
            <a:r>
              <a:rPr lang="ru-RU" dirty="0" err="1"/>
              <a:t>Валбжихского</a:t>
            </a:r>
            <a:r>
              <a:rPr lang="ru-RU" dirty="0"/>
              <a:t> и частично </a:t>
            </a:r>
            <a:r>
              <a:rPr lang="ru-RU" dirty="0" err="1"/>
              <a:t>Лешненского</a:t>
            </a:r>
            <a:r>
              <a:rPr lang="ru-RU" dirty="0"/>
              <a:t> и </a:t>
            </a:r>
            <a:r>
              <a:rPr lang="ru-RU" dirty="0" err="1"/>
              <a:t>Калишского</a:t>
            </a:r>
            <a:r>
              <a:rPr lang="ru-RU" dirty="0"/>
              <a:t> воеводств. Воеводство занимает запад исторической Силезии или большую часть Нижней Силезии, а также </a:t>
            </a:r>
            <a:r>
              <a:rPr lang="ru-RU" dirty="0" err="1"/>
              <a:t>Клодзкой</a:t>
            </a:r>
            <a:r>
              <a:rPr lang="ru-RU" dirty="0"/>
              <a:t> земли, восточной Верхней Лужицы и небольшую часть исторической Саксонии</a:t>
            </a:r>
            <a:r>
              <a:rPr lang="ru-RU" dirty="0" smtClean="0"/>
              <a:t>.</a:t>
            </a:r>
            <a:endParaRPr lang="ru-RU" dirty="0"/>
          </a:p>
        </p:txBody>
      </p:sp>
    </p:spTree>
    <p:extLst>
      <p:ext uri="{BB962C8B-B14F-4D97-AF65-F5344CB8AC3E}">
        <p14:creationId xmlns:p14="http://schemas.microsoft.com/office/powerpoint/2010/main" val="31124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5778" y="1012299"/>
            <a:ext cx="8957845" cy="894139"/>
          </a:xfrm>
        </p:spPr>
        <p:txBody>
          <a:bodyPr>
            <a:normAutofit fontScale="90000"/>
          </a:bodyPr>
          <a:lstStyle/>
          <a:p>
            <a:r>
              <a:rPr lang="ru-RU" dirty="0">
                <a:solidFill>
                  <a:srgbClr val="00B050"/>
                </a:solidFill>
              </a:rPr>
              <a:t>Происхождение названия </a:t>
            </a:r>
            <a:r>
              <a:rPr lang="ru-RU" dirty="0" smtClean="0">
                <a:solidFill>
                  <a:srgbClr val="00B050"/>
                </a:solidFill>
              </a:rPr>
              <a:t>воеводства.</a:t>
            </a:r>
            <a:endParaRPr lang="ru-RU" dirty="0">
              <a:solidFill>
                <a:srgbClr val="00B050"/>
              </a:solidFill>
            </a:endParaRPr>
          </a:p>
        </p:txBody>
      </p:sp>
      <p:sp>
        <p:nvSpPr>
          <p:cNvPr id="3" name="Объект 2"/>
          <p:cNvSpPr>
            <a:spLocks noGrp="1"/>
          </p:cNvSpPr>
          <p:nvPr>
            <p:ph idx="1"/>
          </p:nvPr>
        </p:nvSpPr>
        <p:spPr>
          <a:xfrm>
            <a:off x="1695778" y="2737448"/>
            <a:ext cx="8915400" cy="3777622"/>
          </a:xfrm>
        </p:spPr>
        <p:txBody>
          <a:bodyPr/>
          <a:lstStyle/>
          <a:p>
            <a:r>
              <a:rPr lang="ru-RU" dirty="0"/>
              <a:t>Ранее на территории этого воеводства находились земли, которые назывались Нижняя Силезия. Принято считать, что данное название происходит от славянских племен, имя которым было </a:t>
            </a:r>
            <a:r>
              <a:rPr lang="ru-RU" dirty="0" err="1"/>
              <a:t>сленжан</a:t>
            </a:r>
            <a:r>
              <a:rPr lang="ru-RU" dirty="0"/>
              <a:t>. Славянские племена носили такое название, так как у них был культ язычества и местом для проведения молитв и обрядов, была гора под названием </a:t>
            </a:r>
            <a:r>
              <a:rPr lang="ru-RU" dirty="0" err="1"/>
              <a:t>Сленжа</a:t>
            </a:r>
            <a:r>
              <a:rPr lang="ru-RU" dirty="0"/>
              <a:t>. В наше время от святого места тех времен остались одни руины. Существует еще одна версия, что славянские племена получили свое название от реки </a:t>
            </a:r>
            <a:r>
              <a:rPr lang="ru-RU" dirty="0" err="1"/>
              <a:t>Слёнжа</a:t>
            </a:r>
            <a:r>
              <a:rPr lang="ru-RU" dirty="0"/>
              <a:t>.</a:t>
            </a:r>
          </a:p>
        </p:txBody>
      </p:sp>
    </p:spTree>
    <p:extLst>
      <p:ext uri="{BB962C8B-B14F-4D97-AF65-F5344CB8AC3E}">
        <p14:creationId xmlns:p14="http://schemas.microsoft.com/office/powerpoint/2010/main" val="16548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7151" y="494406"/>
            <a:ext cx="5093211" cy="198407"/>
          </a:xfrm>
        </p:spPr>
        <p:txBody>
          <a:bodyPr>
            <a:normAutofit fontScale="90000"/>
          </a:bodyPr>
          <a:lstStyle/>
          <a:p>
            <a:r>
              <a:rPr lang="ru-RU" dirty="0">
                <a:solidFill>
                  <a:srgbClr val="00B050"/>
                </a:solidFill>
              </a:rPr>
              <a:t>Географическое расположение </a:t>
            </a:r>
            <a:r>
              <a:rPr lang="ru-RU" dirty="0" smtClean="0">
                <a:solidFill>
                  <a:srgbClr val="00B050"/>
                </a:solidFill>
              </a:rPr>
              <a:t>воеводства.</a:t>
            </a:r>
            <a:endParaRPr lang="ru-RU" dirty="0">
              <a:solidFill>
                <a:srgbClr val="00B050"/>
              </a:solidFill>
            </a:endParaRPr>
          </a:p>
        </p:txBody>
      </p:sp>
      <p:sp>
        <p:nvSpPr>
          <p:cNvPr id="3" name="Объект 2"/>
          <p:cNvSpPr>
            <a:spLocks noGrp="1"/>
          </p:cNvSpPr>
          <p:nvPr>
            <p:ph idx="1"/>
          </p:nvPr>
        </p:nvSpPr>
        <p:spPr>
          <a:xfrm>
            <a:off x="4783991" y="3234905"/>
            <a:ext cx="7322539" cy="5287992"/>
          </a:xfrm>
        </p:spPr>
        <p:txBody>
          <a:bodyPr/>
          <a:lstStyle/>
          <a:p>
            <a:r>
              <a:rPr lang="ru-RU" dirty="0" err="1"/>
              <a:t>Нижнесилезское</a:t>
            </a:r>
            <a:r>
              <a:rPr lang="ru-RU" dirty="0"/>
              <a:t> воеводство имеет разнообразный рельеф местности. На севере воеводства преимущественно равнинная местность, а на юге преобладают горы. Наиболее высокая точка воеводства эта гора Снежки, она достигает в высоту 1603 метра. Наиболее низкая точка воеводства находится на дне реки Одра, ее глубина составляет 70 метра. Очень привлекательным местом для туристов, являются самые старые горы во всей Европе под названием Судеты. Тут же находятся ландшафтные парки заповедники охраняемые государством.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962" y="110530"/>
            <a:ext cx="3914841" cy="302948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75" y="3019245"/>
            <a:ext cx="4399474" cy="3299605"/>
          </a:xfrm>
          <a:prstGeom prst="rect">
            <a:avLst/>
          </a:prstGeom>
        </p:spPr>
      </p:pic>
    </p:spTree>
    <p:extLst>
      <p:ext uri="{BB962C8B-B14F-4D97-AF65-F5344CB8AC3E}">
        <p14:creationId xmlns:p14="http://schemas.microsoft.com/office/powerpoint/2010/main" val="232543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8253" y="1736917"/>
            <a:ext cx="7543113" cy="790622"/>
          </a:xfrm>
        </p:spPr>
        <p:txBody>
          <a:bodyPr/>
          <a:lstStyle/>
          <a:p>
            <a:r>
              <a:rPr lang="ru-RU" dirty="0">
                <a:solidFill>
                  <a:srgbClr val="00B050"/>
                </a:solidFill>
              </a:rPr>
              <a:t>Инфраструктура </a:t>
            </a:r>
            <a:r>
              <a:rPr lang="ru-RU" dirty="0" smtClean="0">
                <a:solidFill>
                  <a:srgbClr val="00B050"/>
                </a:solidFill>
              </a:rPr>
              <a:t>воеводства.</a:t>
            </a:r>
            <a:endParaRPr lang="ru-RU" dirty="0">
              <a:solidFill>
                <a:srgbClr val="00B050"/>
              </a:solidFill>
            </a:endParaRPr>
          </a:p>
        </p:txBody>
      </p:sp>
      <p:sp>
        <p:nvSpPr>
          <p:cNvPr id="3" name="Объект 2"/>
          <p:cNvSpPr>
            <a:spLocks noGrp="1"/>
          </p:cNvSpPr>
          <p:nvPr>
            <p:ph idx="1"/>
          </p:nvPr>
        </p:nvSpPr>
        <p:spPr>
          <a:xfrm>
            <a:off x="1899099" y="3246407"/>
            <a:ext cx="8915400" cy="3777622"/>
          </a:xfrm>
        </p:spPr>
        <p:txBody>
          <a:bodyPr/>
          <a:lstStyle/>
          <a:p>
            <a:r>
              <a:rPr lang="ru-RU" dirty="0" err="1"/>
              <a:t>Нижнесилезское</a:t>
            </a:r>
            <a:r>
              <a:rPr lang="ru-RU" dirty="0"/>
              <a:t> воеводство стремительно развивает свою экономику и не только. Послужило этому довольно выгодное географическое расположение. Тут очень хорошо развита промышленность, такая как: автопром, машиностроение, фармацевтика, химическая пищевая, электронная и прочие. В </a:t>
            </a:r>
            <a:r>
              <a:rPr lang="ru-RU" dirty="0" err="1"/>
              <a:t>Нижнесилезском</a:t>
            </a:r>
            <a:r>
              <a:rPr lang="ru-RU" dirty="0"/>
              <a:t> воеводстве есть популярные отделения таких компаний как : </a:t>
            </a:r>
            <a:r>
              <a:rPr lang="ru-RU" dirty="0" err="1"/>
              <a:t>Siemens</a:t>
            </a:r>
            <a:r>
              <a:rPr lang="ru-RU" dirty="0"/>
              <a:t>, LG, </a:t>
            </a:r>
            <a:r>
              <a:rPr lang="ru-RU" dirty="0" err="1"/>
              <a:t>Volvo</a:t>
            </a:r>
            <a:r>
              <a:rPr lang="ru-RU" dirty="0"/>
              <a:t>, </a:t>
            </a:r>
            <a:r>
              <a:rPr lang="ru-RU" dirty="0" err="1"/>
              <a:t>Toshiba</a:t>
            </a:r>
            <a:r>
              <a:rPr lang="ru-RU" dirty="0"/>
              <a:t> и </a:t>
            </a:r>
            <a:r>
              <a:rPr lang="ru-RU" dirty="0" err="1"/>
              <a:t>Goоgle</a:t>
            </a:r>
            <a:r>
              <a:rPr lang="ru-RU" dirty="0"/>
              <a:t>. Также в этом воеводстве расположены известные высшие учебные заведения, например </a:t>
            </a:r>
            <a:r>
              <a:rPr lang="ru-RU" dirty="0" err="1"/>
              <a:t>Вроцлавский</a:t>
            </a:r>
            <a:r>
              <a:rPr lang="ru-RU" dirty="0"/>
              <a:t> ВУЗ (44000 учащихся) или </a:t>
            </a:r>
            <a:r>
              <a:rPr lang="ru-RU" dirty="0" err="1"/>
              <a:t>Вроцлавский</a:t>
            </a:r>
            <a:r>
              <a:rPr lang="ru-RU" dirty="0"/>
              <a:t> политехнический институт (40000 учащихся) и другие.</a:t>
            </a:r>
          </a:p>
        </p:txBody>
      </p:sp>
    </p:spTree>
    <p:extLst>
      <p:ext uri="{BB962C8B-B14F-4D97-AF65-F5344CB8AC3E}">
        <p14:creationId xmlns:p14="http://schemas.microsoft.com/office/powerpoint/2010/main" val="42603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6276" y="123778"/>
            <a:ext cx="8911687" cy="1280890"/>
          </a:xfrm>
        </p:spPr>
        <p:txBody>
          <a:bodyPr/>
          <a:lstStyle/>
          <a:p>
            <a:r>
              <a:rPr lang="ru-RU" dirty="0">
                <a:solidFill>
                  <a:srgbClr val="00B050"/>
                </a:solidFill>
              </a:rPr>
              <a:t>История столицы, </a:t>
            </a:r>
            <a:r>
              <a:rPr lang="ru-RU" dirty="0" err="1">
                <a:solidFill>
                  <a:srgbClr val="00B050"/>
                </a:solidFill>
              </a:rPr>
              <a:t>Нижнесилезского</a:t>
            </a:r>
            <a:r>
              <a:rPr lang="ru-RU" dirty="0">
                <a:solidFill>
                  <a:srgbClr val="00B050"/>
                </a:solidFill>
              </a:rPr>
              <a:t> воеводства, </a:t>
            </a:r>
            <a:r>
              <a:rPr lang="ru-RU" dirty="0" smtClean="0">
                <a:solidFill>
                  <a:srgbClr val="00B050"/>
                </a:solidFill>
              </a:rPr>
              <a:t>Вроцлава.</a:t>
            </a:r>
            <a:endParaRPr lang="ru-RU" dirty="0">
              <a:solidFill>
                <a:srgbClr val="00B050"/>
              </a:solidFill>
            </a:endParaRPr>
          </a:p>
        </p:txBody>
      </p:sp>
      <p:sp>
        <p:nvSpPr>
          <p:cNvPr id="3" name="Объект 2"/>
          <p:cNvSpPr>
            <a:spLocks noGrp="1"/>
          </p:cNvSpPr>
          <p:nvPr>
            <p:ph idx="1"/>
          </p:nvPr>
        </p:nvSpPr>
        <p:spPr>
          <a:xfrm>
            <a:off x="2193985" y="1404668"/>
            <a:ext cx="9998015" cy="5322498"/>
          </a:xfrm>
        </p:spPr>
        <p:txBody>
          <a:bodyPr>
            <a:normAutofit/>
          </a:bodyPr>
          <a:lstStyle/>
          <a:p>
            <a:r>
              <a:rPr lang="ru-RU" dirty="0"/>
              <a:t>Самый старый город в Польше Вроцлав, он же и является столицей воеводства. На острове </a:t>
            </a:r>
            <a:r>
              <a:rPr lang="ru-RU" dirty="0" err="1"/>
              <a:t>Тумском</a:t>
            </a:r>
            <a:r>
              <a:rPr lang="ru-RU" dirty="0"/>
              <a:t> появилось первое поселение. В десятом веке князь, из Чехии, </a:t>
            </a:r>
            <a:r>
              <a:rPr lang="ru-RU" dirty="0" err="1"/>
              <a:t>Врочислав</a:t>
            </a:r>
            <a:r>
              <a:rPr lang="ru-RU" dirty="0"/>
              <a:t> захватил крепостное укрепление и дал название этому городу. В составе Чехии Вроцлав пробыл не долго, освободил город князь Мешко. </a:t>
            </a:r>
            <a:r>
              <a:rPr lang="ru-RU" dirty="0" err="1"/>
              <a:t>Пястов</a:t>
            </a:r>
            <a:r>
              <a:rPr lang="ru-RU" dirty="0"/>
              <a:t> Хенрик </a:t>
            </a:r>
            <a:r>
              <a:rPr lang="ru-RU" dirty="0" err="1"/>
              <a:t>Побожный</a:t>
            </a:r>
            <a:r>
              <a:rPr lang="ru-RU" dirty="0"/>
              <a:t> являлся последним представителем </a:t>
            </a:r>
            <a:r>
              <a:rPr lang="ru-RU" dirty="0" err="1"/>
              <a:t>Вроцлавских</a:t>
            </a:r>
            <a:r>
              <a:rPr lang="ru-RU" dirty="0"/>
              <a:t>, в 1241 году, он погибает в бою с татарами. Из-за бурного боя, хоть и с поражением, татары ослабли, и идти дальше на запад не осмелились. Сожженный город Вроцлав стали отстраивать заново в тринадцатом году. Вместо руин появилась торговый участок, начали строить ратушу и закончили только к пятнадцатому веку. В XIX веке население города составляло 20000 человек, Вроцлав считался очень крупным и самым богатым городом Европы. Международная торговля и особая налоговая система, сделала Вроцлав могущественным городом. Кто только не присваивал этот город себе, и чехи, и австрийцы, и венгры и даже немцы. В городе смешаны разные народы и это дало Вроцлаву большую популярность среди туристов. Город разнообразен своими памятниками архитектуры, неповторимыми готическими церквями. Сам Вроцлав расположен весьма интересно, в дельте реки Одра, благодаря этому сформировалось двенадцать островков, через которые перебросили более ста мостов. Город можно сравнить с Венецией.</a:t>
            </a:r>
          </a:p>
        </p:txBody>
      </p:sp>
    </p:spTree>
    <p:extLst>
      <p:ext uri="{BB962C8B-B14F-4D97-AF65-F5344CB8AC3E}">
        <p14:creationId xmlns:p14="http://schemas.microsoft.com/office/powerpoint/2010/main" val="24733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9408" y="72020"/>
            <a:ext cx="8911687" cy="1280890"/>
          </a:xfrm>
        </p:spPr>
        <p:txBody>
          <a:bodyPr/>
          <a:lstStyle/>
          <a:p>
            <a:r>
              <a:rPr lang="ru-RU" dirty="0">
                <a:solidFill>
                  <a:srgbClr val="00B050"/>
                </a:solidFill>
              </a:rPr>
              <a:t>Храмы и монастыри в </a:t>
            </a:r>
            <a:r>
              <a:rPr lang="ru-RU" dirty="0" err="1">
                <a:solidFill>
                  <a:srgbClr val="00B050"/>
                </a:solidFill>
              </a:rPr>
              <a:t>Нижнесилезском</a:t>
            </a:r>
            <a:r>
              <a:rPr lang="ru-RU" dirty="0">
                <a:solidFill>
                  <a:srgbClr val="00B050"/>
                </a:solidFill>
              </a:rPr>
              <a:t> </a:t>
            </a:r>
            <a:r>
              <a:rPr lang="ru-RU" dirty="0" smtClean="0">
                <a:solidFill>
                  <a:srgbClr val="00B050"/>
                </a:solidFill>
              </a:rPr>
              <a:t>воеводстве.</a:t>
            </a:r>
            <a:endParaRPr lang="ru-RU" dirty="0">
              <a:solidFill>
                <a:srgbClr val="00B050"/>
              </a:solidFill>
            </a:endParaRPr>
          </a:p>
        </p:txBody>
      </p:sp>
      <p:sp>
        <p:nvSpPr>
          <p:cNvPr id="3" name="Объект 2"/>
          <p:cNvSpPr>
            <a:spLocks noGrp="1"/>
          </p:cNvSpPr>
          <p:nvPr>
            <p:ph idx="1"/>
          </p:nvPr>
        </p:nvSpPr>
        <p:spPr>
          <a:xfrm>
            <a:off x="4947098" y="1414457"/>
            <a:ext cx="7244902" cy="5108274"/>
          </a:xfrm>
        </p:spPr>
        <p:txBody>
          <a:bodyPr>
            <a:normAutofit/>
          </a:bodyPr>
          <a:lstStyle/>
          <a:p>
            <a:r>
              <a:rPr lang="ru-RU" dirty="0"/>
              <a:t>Сакральные постройки, сделанные из дерева, которые еще называются храмы мира, вы можете наблюдать в городе Явор и </a:t>
            </a:r>
            <a:r>
              <a:rPr lang="ru-RU" dirty="0" err="1"/>
              <a:t>Швидница</a:t>
            </a:r>
            <a:r>
              <a:rPr lang="ru-RU" dirty="0"/>
              <a:t>. В XVII веке после того как кончилась война, которая длилась тринадцать лет император Фердинанд III Габсбург, был католиком, но все же разрешил построить храмы, на своей территории. С таким условием, что постройка будет осуществляться на финансовую поддержку протестантов и в башнях не будет колоколов. Общая площадь храма мира, занимает 1170 квадратных метров. В храм вместится 6 тысяч верующих.</a:t>
            </a:r>
          </a:p>
          <a:p>
            <a:r>
              <a:rPr lang="ru-RU" dirty="0"/>
              <a:t>В </a:t>
            </a:r>
            <a:r>
              <a:rPr lang="ru-RU" dirty="0" err="1"/>
              <a:t>Нижнесилезском</a:t>
            </a:r>
            <a:r>
              <a:rPr lang="ru-RU" dirty="0"/>
              <a:t> воеводстве находятся разные замками, крепости и монастыри. Очень красивый и один из самых больших замков под названием </a:t>
            </a:r>
            <a:r>
              <a:rPr lang="ru-RU" dirty="0" err="1"/>
              <a:t>Ксенж</a:t>
            </a:r>
            <a:r>
              <a:rPr lang="ru-RU" dirty="0"/>
              <a:t>, его построили еще в 13 веке. Также интересным будет посетить замок с привидением, под названием Чоха.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85" y="1672308"/>
            <a:ext cx="4095446" cy="4095446"/>
          </a:xfrm>
          <a:prstGeom prst="rect">
            <a:avLst/>
          </a:prstGeom>
        </p:spPr>
      </p:pic>
    </p:spTree>
    <p:extLst>
      <p:ext uri="{BB962C8B-B14F-4D97-AF65-F5344CB8AC3E}">
        <p14:creationId xmlns:p14="http://schemas.microsoft.com/office/powerpoint/2010/main" val="165818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5303" y="1259457"/>
            <a:ext cx="6201105" cy="3858135"/>
          </a:xfrm>
        </p:spPr>
        <p:txBody>
          <a:bodyPr>
            <a:normAutofit lnSpcReduction="10000"/>
          </a:bodyPr>
          <a:lstStyle/>
          <a:p>
            <a:r>
              <a:rPr lang="ru-RU" dirty="0"/>
              <a:t>Стоит посмотреть интересный костел, носящий именование </a:t>
            </a:r>
            <a:r>
              <a:rPr lang="ru-RU" dirty="0" err="1"/>
              <a:t>Ванг</a:t>
            </a:r>
            <a:r>
              <a:rPr lang="ru-RU" dirty="0"/>
              <a:t>, который находится на самой высокой точке </a:t>
            </a:r>
            <a:r>
              <a:rPr lang="ru-RU" dirty="0" err="1"/>
              <a:t>Карпач</a:t>
            </a:r>
            <a:r>
              <a:rPr lang="ru-RU" dirty="0"/>
              <a:t>. В </a:t>
            </a:r>
            <a:r>
              <a:rPr lang="ru-RU" dirty="0" err="1"/>
              <a:t>Вамбежицах</a:t>
            </a:r>
            <a:r>
              <a:rPr lang="ru-RU" dirty="0"/>
              <a:t> находится святилище Божьей матери, верующим людям стоит обязательно побывать в этом месте. В Совьих горах находится загадочный подземный город под названием «Великан». В 1943 году Гитлер дал указание построить под землей дороги и залы для того, чтобы выпускать в данном месте свое оружие. Вы можете побывать в этом подземном городе по маршруту 800 метров, но только с экскурсоводом. Там находится выставка с военной промышленностью.</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408" y="1394228"/>
            <a:ext cx="4985514" cy="3168571"/>
          </a:xfrm>
          <a:prstGeom prst="rect">
            <a:avLst/>
          </a:prstGeom>
        </p:spPr>
      </p:pic>
    </p:spTree>
    <p:extLst>
      <p:ext uri="{BB962C8B-B14F-4D97-AF65-F5344CB8AC3E}">
        <p14:creationId xmlns:p14="http://schemas.microsoft.com/office/powerpoint/2010/main" val="41951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0344" y="80646"/>
            <a:ext cx="5559037" cy="859633"/>
          </a:xfrm>
        </p:spPr>
        <p:txBody>
          <a:bodyPr/>
          <a:lstStyle/>
          <a:p>
            <a:r>
              <a:rPr lang="ru-RU" dirty="0">
                <a:solidFill>
                  <a:srgbClr val="00B050"/>
                </a:solidFill>
              </a:rPr>
              <a:t>Курорты </a:t>
            </a:r>
            <a:r>
              <a:rPr lang="ru-RU" dirty="0" smtClean="0">
                <a:solidFill>
                  <a:srgbClr val="00B050"/>
                </a:solidFill>
              </a:rPr>
              <a:t>воеводства.</a:t>
            </a:r>
            <a:endParaRPr lang="ru-RU" dirty="0">
              <a:solidFill>
                <a:srgbClr val="00B050"/>
              </a:solidFill>
            </a:endParaRPr>
          </a:p>
        </p:txBody>
      </p:sp>
      <p:sp>
        <p:nvSpPr>
          <p:cNvPr id="3" name="Объект 2"/>
          <p:cNvSpPr>
            <a:spLocks noGrp="1"/>
          </p:cNvSpPr>
          <p:nvPr>
            <p:ph idx="1"/>
          </p:nvPr>
        </p:nvSpPr>
        <p:spPr>
          <a:xfrm>
            <a:off x="1949570" y="810882"/>
            <a:ext cx="9066362" cy="5926347"/>
          </a:xfrm>
        </p:spPr>
        <p:txBody>
          <a:bodyPr>
            <a:normAutofit fontScale="92500" lnSpcReduction="20000"/>
          </a:bodyPr>
          <a:lstStyle/>
          <a:p>
            <a:r>
              <a:rPr lang="ru-RU" dirty="0"/>
              <a:t>В </a:t>
            </a:r>
            <a:r>
              <a:rPr lang="ru-RU" dirty="0" err="1"/>
              <a:t>Нижнесилезском</a:t>
            </a:r>
            <a:r>
              <a:rPr lang="ru-RU" dirty="0"/>
              <a:t> воеводстве находятся 12 курортов. На этих курортах, есть целебные минеральные воды, лечебные грязи, многочисленные санатории, где туриста обслужить по высшему классу. К лечебным курортам относятся </a:t>
            </a:r>
            <a:r>
              <a:rPr lang="ru-RU" dirty="0" err="1"/>
              <a:t>Поляниця</a:t>
            </a:r>
            <a:r>
              <a:rPr lang="ru-RU" dirty="0"/>
              <a:t> </a:t>
            </a:r>
            <a:r>
              <a:rPr lang="ru-RU" dirty="0" err="1"/>
              <a:t>Друзь</a:t>
            </a:r>
            <a:r>
              <a:rPr lang="ru-RU" dirty="0"/>
              <a:t>, </a:t>
            </a:r>
            <a:r>
              <a:rPr lang="ru-RU" dirty="0" err="1"/>
              <a:t>Лендек</a:t>
            </a:r>
            <a:r>
              <a:rPr lang="ru-RU" dirty="0"/>
              <a:t>, Чернява </a:t>
            </a:r>
            <a:r>
              <a:rPr lang="ru-RU" dirty="0" err="1"/>
              <a:t>Здруй</a:t>
            </a:r>
            <a:r>
              <a:rPr lang="ru-RU" dirty="0"/>
              <a:t> и другие. На таком курорте как </a:t>
            </a:r>
            <a:r>
              <a:rPr lang="ru-RU" dirty="0" err="1"/>
              <a:t>Цеплица</a:t>
            </a:r>
            <a:r>
              <a:rPr lang="ru-RU" dirty="0"/>
              <a:t>, находится самый большой источник термальной воды в стране. Исходя из легенды в XII веке один охотник, заметил, что раненый зверь, окунувшись в этот источник, мигом исцелился. С тех пор этот источник считают святым, сюда съезжаются разные люди, в надежде излечится от какой либо болезни.</a:t>
            </a:r>
          </a:p>
          <a:p>
            <a:r>
              <a:rPr lang="ru-RU" dirty="0"/>
              <a:t>Курорт Поляна </a:t>
            </a:r>
            <a:r>
              <a:rPr lang="ru-RU" dirty="0" err="1"/>
              <a:t>Якушицкая</a:t>
            </a:r>
            <a:r>
              <a:rPr lang="ru-RU" dirty="0"/>
              <a:t> — популярный центр лыжного спорта в воеводстве, отлично подойдет любителям активного отдыха. Из-за особого климата, снег на этом курорте лежит очень долго. Интереснейшую деревянно-бумажную фабрику двенадцатого века, там производят бумагу кустарным способом</a:t>
            </a:r>
            <a:r>
              <a:rPr lang="ru-RU" dirty="0" smtClean="0"/>
              <a:t>.</a:t>
            </a:r>
          </a:p>
          <a:p>
            <a:endParaRPr lang="ru-RU" dirty="0"/>
          </a:p>
          <a:p>
            <a:r>
              <a:rPr lang="ru-RU" dirty="0"/>
              <a:t>Город </a:t>
            </a:r>
            <a:r>
              <a:rPr lang="ru-RU" dirty="0" err="1"/>
              <a:t>Золоторые</a:t>
            </a:r>
            <a:r>
              <a:rPr lang="ru-RU" dirty="0"/>
              <a:t>, находится в тридцати километрах от </a:t>
            </a:r>
            <a:r>
              <a:rPr lang="ru-RU" dirty="0" err="1"/>
              <a:t>Карпач</a:t>
            </a:r>
            <a:r>
              <a:rPr lang="ru-RU" dirty="0"/>
              <a:t>, с XII века, этот городок славится, добычей драгоценного метала. Турист, также может почувствовать себя золотодобытчиком и отправится промывать золотой песок. Там даже утраивают соревнования по добычи золота. Почувствовать себя арбалетчиком вы можете, побывав в замке </a:t>
            </a:r>
            <a:r>
              <a:rPr lang="ru-RU" dirty="0" err="1"/>
              <a:t>Хойник</a:t>
            </a:r>
            <a:r>
              <a:rPr lang="ru-RU" dirty="0"/>
              <a:t>. Окунутся в эпоху давних времен, у вас будет возможность в замке </a:t>
            </a:r>
            <a:r>
              <a:rPr lang="ru-RU" dirty="0" err="1"/>
              <a:t>Болькова</a:t>
            </a:r>
            <a:r>
              <a:rPr lang="ru-RU" dirty="0"/>
              <a:t>. Посмотреть на разнообразных птиц вы сможете в самом большом заказнике в Европе, «Долина </a:t>
            </a:r>
            <a:r>
              <a:rPr lang="ru-RU" dirty="0" err="1"/>
              <a:t>Брычи</a:t>
            </a:r>
            <a:r>
              <a:rPr lang="ru-RU" dirty="0"/>
              <a:t>». В Судетах есть самая длинная пещера, пройдя по которой вы получите массу новый впечатлений. Те, кто любит уединение и тишину, может отправиться в многочисленные деревни воеводства такие как: Белица, Боровица, </a:t>
            </a:r>
            <a:r>
              <a:rPr lang="ru-RU" dirty="0" err="1"/>
              <a:t>Пшесека</a:t>
            </a:r>
            <a:r>
              <a:rPr lang="ru-RU" dirty="0"/>
              <a:t>.</a:t>
            </a:r>
          </a:p>
          <a:p>
            <a:endParaRPr lang="ru-RU" dirty="0"/>
          </a:p>
        </p:txBody>
      </p:sp>
    </p:spTree>
    <p:extLst>
      <p:ext uri="{BB962C8B-B14F-4D97-AF65-F5344CB8AC3E}">
        <p14:creationId xmlns:p14="http://schemas.microsoft.com/office/powerpoint/2010/main" val="241730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TotalTime>
  <Words>1124</Words>
  <Application>Microsoft Office PowerPoint</Application>
  <PresentationFormat>Широкоэкранный</PresentationFormat>
  <Paragraphs>24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Wingdings 3</vt:lpstr>
      <vt:lpstr>Легкий дым</vt:lpstr>
      <vt:lpstr>История и культура Республики Польши и Нижнесилезского воевода.</vt:lpstr>
      <vt:lpstr>Нижнесилезское воеводство.</vt:lpstr>
      <vt:lpstr>Происхождение названия воеводства.</vt:lpstr>
      <vt:lpstr>Географическое расположение воеводства.</vt:lpstr>
      <vt:lpstr>Инфраструктура воеводства.</vt:lpstr>
      <vt:lpstr>История столицы, Нижнесилезского воеводства, Вроцлава.</vt:lpstr>
      <vt:lpstr>Храмы и монастыри в Нижнесилезском воеводстве.</vt:lpstr>
      <vt:lpstr>Презентация PowerPoint</vt:lpstr>
      <vt:lpstr>Курорты воеводства.</vt:lpstr>
      <vt:lpstr>Конец,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и культура Республики Польши и Нижнесилезского воевода</dc:title>
  <dc:creator>Admin</dc:creator>
  <cp:lastModifiedBy>Windows User</cp:lastModifiedBy>
  <cp:revision>5</cp:revision>
  <dcterms:created xsi:type="dcterms:W3CDTF">2019-04-02T19:25:06Z</dcterms:created>
  <dcterms:modified xsi:type="dcterms:W3CDTF">2019-04-03T05:54:03Z</dcterms:modified>
</cp:coreProperties>
</file>