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D39F2-C3B1-4901-813F-D0256F9E7ED4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99E76-5FD8-4C18-8550-2690FD1A4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A%D1%80%D0%B0%D0%BA%D0%BE%D0%B2%D1%8F%D0%BA" TargetMode="External"/><Relationship Id="rId13" Type="http://schemas.openxmlformats.org/officeDocument/2006/relationships/hyperlink" Target="https://ru.wikipedia.org/wiki/%D0%9B%D1%8E%D1%82%D0%BE%D1%81%D0%BB%D0%B0%D0%B2%D1%81%D0%BA%D0%B8%D0%B9,_%D0%92%D0%B8%D1%82%D0%BE%D0%BB%D1%8C%D0%B4" TargetMode="External"/><Relationship Id="rId18" Type="http://schemas.openxmlformats.org/officeDocument/2006/relationships/hyperlink" Target="https://ru.wikipedia.org/wiki/%D0%A0%D0%BE%D0%B4%D0%BE%D0%B2%D0%B8%D1%87,_%D0%9C%D0%B0%D1%80%D1%8B%D0%BB%D1%8F" TargetMode="External"/><Relationship Id="rId26" Type="http://schemas.openxmlformats.org/officeDocument/2006/relationships/image" Target="../media/image15.jpeg"/><Relationship Id="rId3" Type="http://schemas.openxmlformats.org/officeDocument/2006/relationships/hyperlink" Target="https://ru.wikipedia.org/wiki/%D0%9E%D0%B3%D0%B8%D0%BD%D1%81%D0%BA%D0%B8%D0%B9,_%D0%9C%D0%B8%D1%85%D0%B0%D0%B8%D0%BB_%D0%9A%D0%B0%D0%B7%D0%B8%D0%BC%D0%B8%D1%80" TargetMode="External"/><Relationship Id="rId21" Type="http://schemas.openxmlformats.org/officeDocument/2006/relationships/hyperlink" Target="https://ru.wikipedia.org/wiki/%D0%A4%D0%BE%D0%BB%D0%BA-%D1%80%D0%BE%D0%BA" TargetMode="External"/><Relationship Id="rId7" Type="http://schemas.openxmlformats.org/officeDocument/2006/relationships/hyperlink" Target="https://ru.wikipedia.org/wiki/%D0%9F%D0%BE%D0%BB%D0%BE%D0%BD%D0%B5%D0%B7" TargetMode="External"/><Relationship Id="rId12" Type="http://schemas.openxmlformats.org/officeDocument/2006/relationships/hyperlink" Target="https://ru.wikipedia.org/wiki/%D0%91%D0%B0%D1%86%D0%B5%D0%B2%D0%B8%D1%87,_%D0%93%D1%80%D0%B0%D0%B6%D0%B8%D0%BD%D0%B0" TargetMode="External"/><Relationship Id="rId17" Type="http://schemas.openxmlformats.org/officeDocument/2006/relationships/hyperlink" Target="https://ru.wikipedia.org/wiki/%D0%92%D0%B0%D1%80%D1%88%D0%B0%D0%B2%D0%B0" TargetMode="External"/><Relationship Id="rId25" Type="http://schemas.openxmlformats.org/officeDocument/2006/relationships/hyperlink" Target="https://ru.wikipedia.org/wiki/Breakout_(%D0%B3%D1%80%D1%83%D0%BF%D0%BF%D0%B0)" TargetMode="External"/><Relationship Id="rId2" Type="http://schemas.openxmlformats.org/officeDocument/2006/relationships/hyperlink" Target="https://ru.wikipedia.org/wiki/%D0%A8%D0%BE%D0%BF%D0%B5%D0%BD,_%D0%A4%D1%80%D0%B8%D0%B4%D0%B5%D1%80%D0%B8%D0%BA" TargetMode="External"/><Relationship Id="rId16" Type="http://schemas.openxmlformats.org/officeDocument/2006/relationships/hyperlink" Target="https://ru.wikipedia.org/wiki/%D0%9C%D0%B0%D0%BA%D0%BE%D0%B2%D0%B8%D1%87,_%D0%90%D0%B4%D0%B0%D0%BC" TargetMode="External"/><Relationship Id="rId20" Type="http://schemas.openxmlformats.org/officeDocument/2006/relationships/hyperlink" Target="https://ru.wikipedia.org/wiki/%D0%A0%D0%BE%D0%BA-%D0%BC%D1%83%D0%B7%D1%8B%D0%BA%D0%B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A%D1%83%D0%BB%D1%8C%D1%82%D1%83%D1%80%D0%B0_%D0%9F%D0%BE%D0%BB%D1%8C%D1%88%D0%B8" TargetMode="External"/><Relationship Id="rId11" Type="http://schemas.openxmlformats.org/officeDocument/2006/relationships/hyperlink" Target="https://ru.wikipedia.org/wiki/%D0%91%D0%BE%D0%B3%D0%B5%D0%BC%D0%B8%D1%8F" TargetMode="External"/><Relationship Id="rId24" Type="http://schemas.openxmlformats.org/officeDocument/2006/relationships/hyperlink" Target="https://ru.wikipedia.org/wiki/Niebiesko-Czarni" TargetMode="External"/><Relationship Id="rId5" Type="http://schemas.openxmlformats.org/officeDocument/2006/relationships/hyperlink" Target="https://ru.wikipedia.org/wiki/%D0%9C%D0%B0%D1%80%D1%86%D0%B8%D0%BD_%D0%9C%D0%B5%D0%BB%D1%8C%D1%87%D0%B5%D0%B2%D1%81%D0%BA%D0%B8%D0%B9" TargetMode="External"/><Relationship Id="rId15" Type="http://schemas.openxmlformats.org/officeDocument/2006/relationships/hyperlink" Target="https://ru.wikipedia.org/wiki/%D0%9A%D0%BE%D0%BC%D0%B5%D0%B4%D0%B0,_%D0%9A%D1%88%D0%B8%D1%88%D1%82%D0%BE%D1%84" TargetMode="External"/><Relationship Id="rId23" Type="http://schemas.openxmlformats.org/officeDocument/2006/relationships/hyperlink" Target="https://ru.wikipedia.org/wiki/Czerwono-Czarni" TargetMode="External"/><Relationship Id="rId28" Type="http://schemas.openxmlformats.org/officeDocument/2006/relationships/image" Target="../media/image17.jpeg"/><Relationship Id="rId10" Type="http://schemas.openxmlformats.org/officeDocument/2006/relationships/hyperlink" Target="https://ru.wikipedia.org/wiki/%D0%9F%D0%BE%D0%BB%D1%8C%D0%BA%D0%B0" TargetMode="External"/><Relationship Id="rId19" Type="http://schemas.openxmlformats.org/officeDocument/2006/relationships/hyperlink" Target="https://ru.wikipedia.org/wiki/%D0%9F%D0%BE%D0%BF-%D0%BC%D1%83%D0%B7%D1%8B%D0%BA%D0%B0" TargetMode="External"/><Relationship Id="rId4" Type="http://schemas.openxmlformats.org/officeDocument/2006/relationships/hyperlink" Target="https://ru.wikipedia.org/wiki/%D0%9C%D0%BE%D0%BD%D1%8E%D1%88%D0%BA%D0%BE,_%D0%A1%D1%82%D0%B0%D0%BD%D0%B8%D1%81%D0%BB%D0%B0%D0%B2" TargetMode="External"/><Relationship Id="rId9" Type="http://schemas.openxmlformats.org/officeDocument/2006/relationships/hyperlink" Target="https://ru.wikipedia.org/wiki/%D0%9C%D0%B0%D0%B7%D1%83%D1%80%D0%BA%D0%B0" TargetMode="External"/><Relationship Id="rId14" Type="http://schemas.openxmlformats.org/officeDocument/2006/relationships/hyperlink" Target="https://ru.wikipedia.org/wiki/%D0%91%D1%8D%D1%80%D0%B4,_%D0%A2%D0%B0%D0%B4%D0%B5%D1%83%D1%88" TargetMode="External"/><Relationship Id="rId22" Type="http://schemas.openxmlformats.org/officeDocument/2006/relationships/hyperlink" Target="https://ru.wikipedia.org/wiki/%D0%9A%D0%B0%D1%87%D0%BC%D0%B0%D1%80%D1%81%D0%BA%D0%B8%D0%B9,_%D0%AF%D1%86%D0%B5%D0%BA" TargetMode="External"/><Relationship Id="rId27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hyperlink" Target="https://ru.wikipedia.org/wiki/%D0%9A%D1%83%D0%BB%D1%8C%D1%82%D1%83%D1%80%D0%B0_%D0%9F%D0%BE%D0%BB%D1%8C%D1%88%D0%B8" TargetMode="External"/><Relationship Id="rId7" Type="http://schemas.openxmlformats.org/officeDocument/2006/relationships/hyperlink" Target="https://ru.wikipedia.org/wiki/%D0%9E%D1%81%D1%82%D1%80%D0%BE%D1%80%D0%BE%D0%B3,_%D0%AF%D0%BD" TargetMode="External"/><Relationship Id="rId2" Type="http://schemas.openxmlformats.org/officeDocument/2006/relationships/hyperlink" Target="https://ru.wikipedia.org/wiki/%D0%92%D0%B8%D1%82%D0%B5%D0%BB%D0%B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C%D0%B0%D1%82%D0%B2%D0%B5%D0%B9_%D0%9A%D1%80%D0%B0%D0%BA%D0%BE%D0%B2%D1%81%D0%BA%D0%B8%D0%B9" TargetMode="External"/><Relationship Id="rId5" Type="http://schemas.openxmlformats.org/officeDocument/2006/relationships/hyperlink" Target="https://ru.wikipedia.org/wiki/%D0%9A%D0%BE%D0%BD%D1%86%D0%B8%D0%BB%D0%B8%D0%B0%D1%80%D0%B8%D0%B7%D0%BC" TargetMode="External"/><Relationship Id="rId4" Type="http://schemas.openxmlformats.org/officeDocument/2006/relationships/hyperlink" Target="https://ru.wikipedia.org/wiki/%D0%AF%D0%B3%D0%B5%D0%BB%D0%BB%D0%BE%D0%BD%D1%81%D0%BA%D0%B8%D0%B9_%D1%83%D0%BD%D0%B8%D0%B2%D0%B5%D1%80%D1%81%D0%B8%D1%82%D0%B5%D1%82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1%D0%BE%D1%80%D1%89" TargetMode="External"/><Relationship Id="rId13" Type="http://schemas.openxmlformats.org/officeDocument/2006/relationships/hyperlink" Target="https://ru.wikipedia.org/wiki/%D0%9F%D0%BE%D0%BB%D1%8C%D1%81%D0%BA%D0%B8%D0%B9_%D1%8F%D0%B7%D1%8B%D0%BA" TargetMode="External"/><Relationship Id="rId3" Type="http://schemas.openxmlformats.org/officeDocument/2006/relationships/hyperlink" Target="https://ru.wikipedia.org/wiki/%D0%A0%D1%83%D1%81%D0%B8%D0%BD%D1%8B" TargetMode="External"/><Relationship Id="rId7" Type="http://schemas.openxmlformats.org/officeDocument/2006/relationships/hyperlink" Target="https://ru.wikipedia.org/wiki/%D0%A3%D0%BA%D1%80%D0%B0%D0%B8%D0%BD%D1%81%D0%BA%D0%B0%D1%8F_%D0%BA%D1%83%D1%85%D0%BD%D1%8F" TargetMode="External"/><Relationship Id="rId12" Type="http://schemas.openxmlformats.org/officeDocument/2006/relationships/hyperlink" Target="https://ru.wikipedia.org/wiki/%D0%92%D0%B0%D1%80%D0%B5%D0%BD%D0%B8%D0%BA%D0%B8" TargetMode="External"/><Relationship Id="rId2" Type="http://schemas.openxmlformats.org/officeDocument/2006/relationships/hyperlink" Target="https://ru.wikipedia.org/wiki/%D0%9D%D0%B5%D0%BC%D0%B5%D1%86%D0%BA%D0%B0%D1%8F_%D0%BA%D1%83%D1%85%D0%BD%D1%8F" TargetMode="External"/><Relationship Id="rId16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A0%D1%83%D1%81%D1%81%D0%BA%D0%B0%D1%8F_%D0%BA%D1%83%D1%85%D0%BD%D1%8F" TargetMode="External"/><Relationship Id="rId11" Type="http://schemas.openxmlformats.org/officeDocument/2006/relationships/hyperlink" Target="https://ru.wikipedia.org/wiki/%D0%93%D1%80%D0%B5%D1%87%D0%BD%D0%B5%D0%B2%D0%B0%D1%8F_%D0%BA%D0%B0%D1%88%D0%B0" TargetMode="External"/><Relationship Id="rId5" Type="http://schemas.openxmlformats.org/officeDocument/2006/relationships/hyperlink" Target="https://ru.wikipedia.org/wiki/%D0%95%D0%B2%D1%80%D0%B5%D0%B9%D1%81%D0%BA%D0%B0%D1%8F_%D0%BA%D1%83%D1%85%D0%BD%D1%8F" TargetMode="External"/><Relationship Id="rId15" Type="http://schemas.openxmlformats.org/officeDocument/2006/relationships/image" Target="../media/image19.jpeg"/><Relationship Id="rId10" Type="http://schemas.openxmlformats.org/officeDocument/2006/relationships/hyperlink" Target="https://ru.wikipedia.org/wiki/%D0%9A%D1%83%D0%BB%D1%8C%D1%82%D1%83%D1%80%D0%B0_%D0%9F%D0%BE%D0%BB%D1%8C%D1%88%D0%B8" TargetMode="External"/><Relationship Id="rId4" Type="http://schemas.openxmlformats.org/officeDocument/2006/relationships/hyperlink" Target="https://ru.wikipedia.org/wiki/%D0%A2%D0%B0%D1%82%D0%B0%D1%80%D1%81%D0%BA%D0%B0%D1%8F_%D0%BA%D1%83%D1%85%D0%BD%D1%8F" TargetMode="External"/><Relationship Id="rId9" Type="http://schemas.openxmlformats.org/officeDocument/2006/relationships/hyperlink" Target="https://ru.wikipedia.org/wiki/%D0%9A%D0%B0%D0%BF%D1%83%D1%81%D1%82%D0%BD%D0%B8%D1%86%D0%B0_(%D1%81%D1%83%D0%BF)" TargetMode="External"/><Relationship Id="rId14" Type="http://schemas.openxmlformats.org/officeDocument/2006/relationships/hyperlink" Target="https://ru.wikipedia.org/wiki/%D0%91%D0%B8%D0%B3%D0%BE%D1%81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/index.php?title=%D0%9E%D0%B1%D0%BB%D0%B8%D0%B2%D0%B0%D0%BD%D0%B8%D0%B5_(%D0%BE%D0%B1%D1%80%D1%8F%D0%B4)&amp;action=edit&amp;redlink=1" TargetMode="External"/><Relationship Id="rId3" Type="http://schemas.openxmlformats.org/officeDocument/2006/relationships/hyperlink" Target="https://ru.wikipedia.org/wiki/%D0%9A%D0%BE%D0%BB%D1%8F%D0%B4%D0%BE%D0%B2%D0%B0%D0%BD%D0%B8%D0%B5" TargetMode="External"/><Relationship Id="rId7" Type="http://schemas.openxmlformats.org/officeDocument/2006/relationships/hyperlink" Target="https://ru.wikipedia.org/wiki/%D0%9F%D0%B0%D1%81%D1%85%D0%B0" TargetMode="External"/><Relationship Id="rId2" Type="http://schemas.openxmlformats.org/officeDocument/2006/relationships/hyperlink" Target="https://ru.wikipedia.org/wiki/%D0%A5%D0%BE%D0%B4%D0%B8%D1%82%D1%8C_%D1%81%D0%BE_%D0%B7%D0%B2%D0%B5%D0%B7%D0%B4%D0%BE%D0%B9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F%D0%BE%D0%BB%D0%B8%D0%B2%D0%B0%D0%BB%D1%8C%D0%BD%D1%8B%D0%B9_%D0%BF%D0%BE%D0%BD%D0%B5%D0%B4%D0%B5%D0%BB%D1%8C%D0%BD%D0%B8%D0%BA" TargetMode="External"/><Relationship Id="rId11" Type="http://schemas.openxmlformats.org/officeDocument/2006/relationships/image" Target="../media/image23.jpeg"/><Relationship Id="rId5" Type="http://schemas.openxmlformats.org/officeDocument/2006/relationships/hyperlink" Target="https://ru.wikipedia.org/wiki/%D0%9F%D0%B0%D1%81%D1%85%D0%B0%D0%BB%D1%8C%D0%BD%D0%BE%D0%B5_%D1%8F%D0%B9%D1%86%D0%BE" TargetMode="External"/><Relationship Id="rId10" Type="http://schemas.openxmlformats.org/officeDocument/2006/relationships/image" Target="../media/image22.jpeg"/><Relationship Id="rId4" Type="http://schemas.openxmlformats.org/officeDocument/2006/relationships/hyperlink" Target="https://ru.wikipedia.org/wiki/%D0%AD%D0%BC%D0%B0%D1%83%D1%81_(%D0%BF%D1%80%D0%B0%D0%B7%D0%B4%D0%BD%D0%B8%D0%BA)" TargetMode="External"/><Relationship Id="rId9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1%80%D0%B5%D0%B4%D0%BD%D0%B5%D0%B5%D0%B2%D1%80%D0%BE%D0%BF%D0%B5%D0%B9%D1%81%D0%BA%D0%B0%D1%8F_%D1%80%D0%B0%D0%B2%D0%BD%D0%B8%D0%BD%D0%B0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ru.wikipedia.org/wiki/%D0%93%D0%BE%D1%81%D1%83%D0%B4%D0%B0%D1%80%D1%81%D1%82%D0%B2%D0%B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5%D0%B2%D1%80%D0%BE%D0%BF%D0%B0" TargetMode="External"/><Relationship Id="rId5" Type="http://schemas.openxmlformats.org/officeDocument/2006/relationships/hyperlink" Target="https://ru.wikipedia.org/wiki/%D0%91%D0%B0%D0%BB%D1%82%D0%B8%D0%B9%D1%81%D0%BA%D0%BE%D0%B5_%D0%BC%D0%BE%D1%80%D0%B5" TargetMode="External"/><Relationship Id="rId4" Type="http://schemas.openxmlformats.org/officeDocument/2006/relationships/hyperlink" Target="https://ru.wikipedia.org/wiki/%D0%92%D0%BE%D1%81%D1%82%D0%BE%D1%87%D0%BD%D0%B0%D1%8F_%D0%95%D0%B2%D1%80%D0%BE%D0%BF%D0%B0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7%D0%B5%D1%85%D0%B8%D1%8F" TargetMode="External"/><Relationship Id="rId13" Type="http://schemas.openxmlformats.org/officeDocument/2006/relationships/image" Target="../media/image3.jpeg"/><Relationship Id="rId3" Type="http://schemas.openxmlformats.org/officeDocument/2006/relationships/hyperlink" Target="https://ru.wikipedia.org/wiki/%D0%9A%D0%B0%D0%BB%D0%B8%D0%BD%D0%B8%D0%BD%D0%B3%D1%80%D0%B0%D0%B4%D1%81%D0%BA%D0%B0%D1%8F_%D0%BE%D0%B1%D0%BB%D0%B0%D1%81%D1%82%D1%8C" TargetMode="External"/><Relationship Id="rId7" Type="http://schemas.openxmlformats.org/officeDocument/2006/relationships/hyperlink" Target="https://ru.wikipedia.org/wiki/%D0%A1%D0%BB%D0%BE%D0%B2%D0%B0%D0%BA%D0%B8%D1%8F" TargetMode="External"/><Relationship Id="rId12" Type="http://schemas.openxmlformats.org/officeDocument/2006/relationships/hyperlink" Target="https://ru.wikipedia.org/wiki/%D0%93%D0%B5%D0%BE%D0%B3%D1%80%D0%B0%D1%84%D0%B8%D1%8F_%D0%9F%D0%BE%D0%BB%D1%8C%D1%88%D0%B8" TargetMode="External"/><Relationship Id="rId2" Type="http://schemas.openxmlformats.org/officeDocument/2006/relationships/hyperlink" Target="https://ru.wikipedia.org/wiki/%D0%A0%D0%BE%D1%81%D1%81%D0%B8%D1%8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A3%D0%BA%D1%80%D0%B0%D0%B8%D0%BD%D0%B0" TargetMode="External"/><Relationship Id="rId11" Type="http://schemas.openxmlformats.org/officeDocument/2006/relationships/hyperlink" Target="https://ru.wikipedia.org/wiki/%D0%9C%D0%BE%D1%80%D1%81%D0%BA%D0%B0%D1%8F_%D0%BC%D0%B8%D0%BB%D1%8F" TargetMode="External"/><Relationship Id="rId5" Type="http://schemas.openxmlformats.org/officeDocument/2006/relationships/hyperlink" Target="https://ru.wikipedia.org/wiki/%D0%91%D0%B5%D0%BB%D0%BE%D1%80%D1%83%D1%81%D1%81%D0%B8%D1%8F" TargetMode="External"/><Relationship Id="rId10" Type="http://schemas.openxmlformats.org/officeDocument/2006/relationships/hyperlink" Target="https://ru.wikipedia.org/wiki/%D0%A2%D0%B5%D1%80%D1%80%D0%B8%D1%82%D0%BE%D1%80%D0%B8%D0%B0%D0%BB%D1%8C%D0%BD%D1%8B%D0%B5_%D0%B2%D0%BE%D0%B4%D1%8B" TargetMode="External"/><Relationship Id="rId4" Type="http://schemas.openxmlformats.org/officeDocument/2006/relationships/hyperlink" Target="https://ru.wikipedia.org/wiki/%D0%9B%D0%B8%D1%82%D0%B2%D0%B0" TargetMode="External"/><Relationship Id="rId9" Type="http://schemas.openxmlformats.org/officeDocument/2006/relationships/hyperlink" Target="https://ru.wikipedia.org/wiki/%D0%93%D0%B5%D1%80%D0%BC%D0%B0%D0%BD%D0%B8%D1%8F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1%D0%B0%D0%BB%D1%82%D0%B8%D0%B9%D1%81%D0%BA%D0%B0%D1%8F_%D0%B3%D1%80%D1%8F%D0%B4%D0%B0" TargetMode="External"/><Relationship Id="rId3" Type="http://schemas.openxmlformats.org/officeDocument/2006/relationships/hyperlink" Target="https://ru.wikipedia.org/wiki/%D0%9B%D0%B5%D0%B4%D0%BD%D0%B8%D0%BA%D0%BE%D0%B2%D1%8B%D0%B9_%D0%BF%D0%B5%D1%80%D0%B8%D0%BE%D0%B4" TargetMode="External"/><Relationship Id="rId7" Type="http://schemas.openxmlformats.org/officeDocument/2006/relationships/hyperlink" Target="https://ru.wikipedia.org/wiki/%D0%94%D1%8E%D0%BD%D0%B0" TargetMode="External"/><Relationship Id="rId12" Type="http://schemas.openxmlformats.org/officeDocument/2006/relationships/image" Target="../media/image4.jpeg"/><Relationship Id="rId2" Type="http://schemas.openxmlformats.org/officeDocument/2006/relationships/hyperlink" Target="https://ru.wikipedia.org/wiki/%D0%9F%D1%80%D0%B8%D0%B1%D0%B0%D0%BB%D1%82%D0%B8%D0%BA%D0%B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A1%D0%B5%D0%B2%D0%B5%D1%80%D0%BE-%D0%93%D0%B5%D1%80%D0%BC%D0%B0%D0%BD%D1%81%D0%BA%D0%B0%D1%8F_%D0%BD%D0%B8%D0%B7%D0%BC%D0%B5%D0%BD%D0%BD%D0%BE%D1%81%D1%82%D1%8C" TargetMode="External"/><Relationship Id="rId11" Type="http://schemas.openxmlformats.org/officeDocument/2006/relationships/hyperlink" Target="https://ru.wikipedia.org/wiki/%D0%9F%D0%BE%D1%81%D0%BB%D0%B5%D0%B4%D0%BD%D0%B8%D0%B9_%D0%BB%D0%B5%D0%B4%D0%BD%D0%B8%D0%BA%D0%BE%D0%B2%D1%8B%D0%B9_%D0%BC%D0%B0%D0%BA%D1%81%D0%B8%D0%BC%D1%83%D0%BC" TargetMode="External"/><Relationship Id="rId5" Type="http://schemas.openxmlformats.org/officeDocument/2006/relationships/hyperlink" Target="https://ru.wikipedia.org/wiki/%D0%9F%D0%BE%D0%BB%D1%8C%D1%81%D0%BA%D0%B0%D1%8F_%D0%BD%D0%B8%D0%B7%D0%BC%D0%B5%D0%BD%D0%BD%D0%BE%D1%81%D1%82%D1%8C" TargetMode="External"/><Relationship Id="rId10" Type="http://schemas.openxmlformats.org/officeDocument/2006/relationships/hyperlink" Target="https://ru.wikipedia.org/wiki/%D0%9C%D0%B0%D0%B7%D1%83%D1%80%D1%81%D0%BA%D0%BE%D0%B5_%D0%BF%D0%BE%D0%BE%D0%B7%D1%91%D1%80%D1%8C%D0%B5" TargetMode="External"/><Relationship Id="rId4" Type="http://schemas.openxmlformats.org/officeDocument/2006/relationships/hyperlink" Target="https://ru.wikipedia.org/wiki/%D0%9F%D0%BB%D0%B5%D0%B9%D1%81%D1%82%D0%BE%D1%86%D0%B5%D0%BD" TargetMode="External"/><Relationship Id="rId9" Type="http://schemas.openxmlformats.org/officeDocument/2006/relationships/hyperlink" Target="https://ru.wikipedia.org/wiki/%D0%9F%D0%BE%D0%BC%D0%BE%D1%80%D1%81%D0%BA%D0%BE%D0%B5_%D0%BF%D0%BE%D0%BE%D0%B7%D1%91%D1%80%D1%8C%D0%B5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C%D0%BE%D1%80%D1%81%D0%BA%D0%BE%D0%B9_%D0%BA%D0%BB%D0%B8%D0%BC%D0%B0%D1%82" TargetMode="External"/><Relationship Id="rId2" Type="http://schemas.openxmlformats.org/officeDocument/2006/relationships/hyperlink" Target="https://ru.wikipedia.org/wiki/%D0%A3%D0%BC%D0%B5%D1%80%D0%B5%D0%BD%D0%BD%D1%8B%D0%B9_%D0%BA%D0%BB%D0%B8%D0%BC%D0%B0%D1%82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hyperlink" Target="https://ru.wikipedia.org/wiki/%D0%A1%D0%BA%D0%B0%D0%BD%D0%B4%D0%B8%D0%BD%D0%B0%D0%B2%D0%B8%D1%8F" TargetMode="External"/><Relationship Id="rId4" Type="http://schemas.openxmlformats.org/officeDocument/2006/relationships/hyperlink" Target="https://ru.wikipedia.org/wiki/%D0%9A%D0%BE%D0%BD%D1%82%D0%B8%D0%BD%D0%B5%D0%BD%D1%82%D0%B0%D0%BB%D1%8C%D0%BD%D1%8B%D0%B9_%D0%BA%D0%BB%D0%B8%D0%BC%D0%B0%D1%82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0%BE%D0%BB%D1%8C%D1%88%D0%B0" TargetMode="External"/><Relationship Id="rId2" Type="http://schemas.openxmlformats.org/officeDocument/2006/relationships/hyperlink" Target="https://ru.wikipedia.org/wiki/%D0%9A%D1%83%D0%BB%D1%8C%D1%82%D1%83%D1%80%D0%B0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hyperlink" Target="https://ru.wikipedia.org/wiki/%D0%97%D0%B0%D0%BF%D0%B0%D0%B4%D0%BD%D1%8B%D0%B5_%D1%81%D0%BB%D0%B0%D0%B2%D1%8F%D0%BD%D0%B5" TargetMode="External"/><Relationship Id="rId4" Type="http://schemas.openxmlformats.org/officeDocument/2006/relationships/hyperlink" Target="https://ru.wikipedia.org/wiki/%D0%9F%D0%BE%D0%BB%D1%8F%D0%BA%D0%B8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5%D0%B0%D0%B1%D0%B5%D1%80%D1%88%D1%80%D0%B0%D0%BA,_%D0%9D%D0%B8%D0%BA%D0%BE%D0%BB%D0%B0%D0%B9" TargetMode="External"/><Relationship Id="rId13" Type="http://schemas.openxmlformats.org/officeDocument/2006/relationships/hyperlink" Target="https://ru.wikipedia.org/wiki/%D0%91%D0%BE%D0%B7%D0%BD%D0%B0%D0%BD%D1%81%D0%BA%D0%B0%D1%8F,_%D0%9E%D0%BB%D1%8C%D0%B3%D0%B0" TargetMode="External"/><Relationship Id="rId18" Type="http://schemas.openxmlformats.org/officeDocument/2006/relationships/image" Target="../media/image9.jpeg"/><Relationship Id="rId3" Type="http://schemas.openxmlformats.org/officeDocument/2006/relationships/hyperlink" Target="https://ru.wikipedia.org/wiki/%D0%A0%D0%BE%D0%BC%D0%B0%D0%BD%D1%81%D0%BA%D0%BE%D0%B5_%D0%B8%D1%81%D0%BA%D1%83%D1%81%D1%81%D1%82%D0%B2%D0%BE" TargetMode="External"/><Relationship Id="rId7" Type="http://schemas.openxmlformats.org/officeDocument/2006/relationships/hyperlink" Target="https://ru.wikipedia.org/wiki/%D0%93%D0%B4%D0%B0%D0%BD%D1%8C%D1%81%D0%BA" TargetMode="External"/><Relationship Id="rId12" Type="http://schemas.openxmlformats.org/officeDocument/2006/relationships/hyperlink" Target="https://ru.wikipedia.org/wiki/%D0%9C%D0%B0%D1%82%D0%B5%D0%B9%D0%BA%D0%BE,_%D0%AF%D0%BD" TargetMode="External"/><Relationship Id="rId17" Type="http://schemas.openxmlformats.org/officeDocument/2006/relationships/image" Target="../media/image8.jpeg"/><Relationship Id="rId2" Type="http://schemas.openxmlformats.org/officeDocument/2006/relationships/hyperlink" Target="https://commons.wikimedia.org/wiki/File:Pelplin_Katedra_051.jpg?uselang=ru" TargetMode="External"/><Relationship Id="rId16" Type="http://schemas.openxmlformats.org/officeDocument/2006/relationships/hyperlink" Target="https://ru.wikipedia.org/wiki/%D0%9C%D0%BE%D0%B4%D0%B5%D1%80%D0%BD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A2%D0%BE%D1%80%D1%83%D0%BD%D1%8C" TargetMode="External"/><Relationship Id="rId11" Type="http://schemas.openxmlformats.org/officeDocument/2006/relationships/hyperlink" Target="https://ru.wikipedia.org/wiki/%D0%A7%D0%B5%D1%85%D0%BE%D0%B2%D0%B8%D1%87,_%D0%A8%D0%B8%D0%BC%D0%BE%D0%BD" TargetMode="External"/><Relationship Id="rId5" Type="http://schemas.openxmlformats.org/officeDocument/2006/relationships/hyperlink" Target="https://ru.wikipedia.org/wiki/%D0%9F%D0%B5%D0%BB%D1%8C%D0%BF%D0%BB%D0%B8%D0%BD" TargetMode="External"/><Relationship Id="rId15" Type="http://schemas.openxmlformats.org/officeDocument/2006/relationships/hyperlink" Target="https://ru.wikipedia.org/wiki/%D0%9E%D0%BA%D1%83%D0%BD%D1%8C,_%D0%AD%D0%B4%D0%B2%D0%B0%D1%80%D0%B4" TargetMode="External"/><Relationship Id="rId10" Type="http://schemas.openxmlformats.org/officeDocument/2006/relationships/hyperlink" Target="https://ru.wikipedia.org/wiki/%D0%91%D0%B0%D1%80%D0%BE%D0%BA%D0%BA%D0%BE" TargetMode="External"/><Relationship Id="rId19" Type="http://schemas.openxmlformats.org/officeDocument/2006/relationships/image" Target="../media/image10.jpeg"/><Relationship Id="rId4" Type="http://schemas.openxmlformats.org/officeDocument/2006/relationships/hyperlink" Target="https://ru.wikipedia.org/wiki/%D0%93%D0%BE%D1%82%D0%B8%D0%BA%D0%B0" TargetMode="External"/><Relationship Id="rId9" Type="http://schemas.openxmlformats.org/officeDocument/2006/relationships/hyperlink" Target="https://ru.wikipedia.org/wiki/%D0%92%D0%BE%D0%B7%D1%80%D0%BE%D0%B6%D0%B4%D0%B5%D0%BD%D0%B8%D0%B5" TargetMode="External"/><Relationship Id="rId14" Type="http://schemas.openxmlformats.org/officeDocument/2006/relationships/hyperlink" Target="https://ru.wikipedia.org/wiki/%D0%A5%D0%BE%D1%84%D0%BC%D0%B0%D0%BD,_%D0%92%D0%BB%D0%B0%D1%81%D1%82%D0%B8%D0%BC%D0%B8%D0%BB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hyperlink" Target="https://ru.wikipedia.org/wiki/%D0%AF%D0%B3%D0%B5%D0%BB%D0%BB%D0%BE%D0%BD%D1%81%D0%BA%D0%B8%D0%B9_%D1%83%D0%BD%D0%B8%D0%B2%D0%B5%D1%80%D1%81%D0%B8%D1%82%D0%B5%D1%82" TargetMode="External"/><Relationship Id="rId7" Type="http://schemas.openxmlformats.org/officeDocument/2006/relationships/image" Target="../media/image12.jpeg"/><Relationship Id="rId2" Type="http://schemas.openxmlformats.org/officeDocument/2006/relationships/hyperlink" Target="https://ru.wikipedia.org/wiki/%D0%93%D0%BE%D1%82%D0%B8%D1%87%D0%B5%D1%81%D0%BA%D0%B0%D1%8F_%D0%B0%D1%80%D1%85%D0%B8%D1%82%D0%B5%D0%BA%D1%82%D1%83%D1%80%D0%B0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hyperlink" Target="https://ru.wikipedia.org/wiki/%D0%9A%D0%BE%D0%BB%D0%BB%D0%B5%D0%B3%D0%B8%D1%83%D0%BC_%D0%9C%D0%B0%D0%B9%D1%83%D1%81" TargetMode="External"/><Relationship Id="rId4" Type="http://schemas.openxmlformats.org/officeDocument/2006/relationships/hyperlink" Target="https://ru.wikipedia.org/wiki/%D0%9A%D1%83%D0%BB%D1%8C%D1%82%D1%83%D1%80%D0%B0_%D0%9F%D0%BE%D0%BB%D1%8C%D1%88%D0%B8" TargetMode="External"/><Relationship Id="rId9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6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24036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География, история и культура Республики Польши и </a:t>
            </a:r>
            <a:r>
              <a:rPr lang="ru-RU" dirty="0" err="1" smtClean="0"/>
              <a:t>Нижнесилезского</a:t>
            </a:r>
            <a:r>
              <a:rPr lang="ru-RU" dirty="0" smtClean="0"/>
              <a:t> воеводства.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3886200"/>
            <a:ext cx="3848472" cy="17526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algn="r"/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Монзикова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Ангелина</a:t>
            </a:r>
          </a:p>
          <a:p>
            <a:pPr algn="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Ученица 9 класса</a:t>
            </a:r>
          </a:p>
          <a:p>
            <a:pPr algn="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МБОУ «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Гавриловская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ООШ»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28800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Известными польскими композиторами являются </a:t>
            </a:r>
            <a:r>
              <a:rPr lang="ru-RU" dirty="0">
                <a:hlinkClick r:id="rId2" tooltip="Шопен, Фридерик"/>
              </a:rPr>
              <a:t>Фредерик Шопен</a:t>
            </a:r>
            <a:r>
              <a:rPr lang="ru-RU" dirty="0"/>
              <a:t> и </a:t>
            </a:r>
            <a:r>
              <a:rPr lang="ru-RU" dirty="0">
                <a:hlinkClick r:id="rId3" tooltip="Огинский, Михаил Казимир"/>
              </a:rPr>
              <a:t>Михаил Огинский</a:t>
            </a:r>
            <a:r>
              <a:rPr lang="ru-RU" dirty="0"/>
              <a:t>, большой вклад в классическую музыку внесли автор многих песен, опер, оперетт и балетов </a:t>
            </a:r>
            <a:r>
              <a:rPr lang="ru-RU" dirty="0">
                <a:hlinkClick r:id="rId4" tooltip="Монюшко, Станислав"/>
              </a:rPr>
              <a:t>Станислав </a:t>
            </a:r>
            <a:r>
              <a:rPr lang="ru-RU" dirty="0" err="1">
                <a:hlinkClick r:id="rId4" tooltip="Монюшко, Станислав"/>
              </a:rPr>
              <a:t>Монюшко</a:t>
            </a:r>
            <a:r>
              <a:rPr lang="ru-RU" dirty="0"/>
              <a:t>, представитель барокко XVII-го века </a:t>
            </a:r>
            <a:r>
              <a:rPr lang="ru-RU" dirty="0" err="1">
                <a:hlinkClick r:id="rId5" tooltip="Марцин Мельчевский"/>
              </a:rPr>
              <a:t>Марцин</a:t>
            </a:r>
            <a:r>
              <a:rPr lang="ru-RU" dirty="0">
                <a:hlinkClick r:id="rId5" tooltip="Марцин Мельчевский"/>
              </a:rPr>
              <a:t> </a:t>
            </a:r>
            <a:r>
              <a:rPr lang="ru-RU" dirty="0" err="1">
                <a:hlinkClick r:id="rId5" tooltip="Марцин Мельчевский"/>
              </a:rPr>
              <a:t>Мельчевский</a:t>
            </a:r>
            <a:r>
              <a:rPr lang="ru-RU" dirty="0" err="1"/>
              <a:t>и</a:t>
            </a:r>
            <a:r>
              <a:rPr lang="ru-RU" dirty="0"/>
              <a:t> многие другие </a:t>
            </a:r>
            <a:r>
              <a:rPr lang="ru-RU" baseline="30000" dirty="0">
                <a:hlinkClick r:id="rId6"/>
              </a:rPr>
              <a:t>[2]</a:t>
            </a:r>
            <a:r>
              <a:rPr lang="ru-RU" dirty="0"/>
              <a:t>.</a:t>
            </a:r>
          </a:p>
          <a:p>
            <a:r>
              <a:rPr lang="ru-RU" dirty="0"/>
              <a:t>Изначально польское происхождение имеют танцы </a:t>
            </a:r>
            <a:r>
              <a:rPr lang="ru-RU" dirty="0">
                <a:hlinkClick r:id="rId7" tooltip="Полонез"/>
              </a:rPr>
              <a:t>полонез</a:t>
            </a:r>
            <a:r>
              <a:rPr lang="ru-RU" dirty="0"/>
              <a:t>, </a:t>
            </a:r>
            <a:r>
              <a:rPr lang="ru-RU" dirty="0">
                <a:hlinkClick r:id="rId8" tooltip="Краковяк"/>
              </a:rPr>
              <a:t>краковяк</a:t>
            </a:r>
            <a:r>
              <a:rPr lang="ru-RU" dirty="0"/>
              <a:t>, </a:t>
            </a:r>
            <a:r>
              <a:rPr lang="ru-RU" dirty="0">
                <a:hlinkClick r:id="rId9" tooltip="Мазурка"/>
              </a:rPr>
              <a:t>мазурка</a:t>
            </a:r>
            <a:r>
              <a:rPr lang="ru-RU" dirty="0"/>
              <a:t> (но не </a:t>
            </a:r>
            <a:r>
              <a:rPr lang="ru-RU" dirty="0">
                <a:hlinkClick r:id="rId10" tooltip="Полька"/>
              </a:rPr>
              <a:t>полька</a:t>
            </a:r>
            <a:r>
              <a:rPr lang="ru-RU" dirty="0"/>
              <a:t>, имеющая </a:t>
            </a:r>
            <a:r>
              <a:rPr lang="ru-RU" dirty="0">
                <a:hlinkClick r:id="rId11" tooltip="Богемия"/>
              </a:rPr>
              <a:t>богемское</a:t>
            </a:r>
            <a:r>
              <a:rPr lang="ru-RU" dirty="0"/>
              <a:t> происхождение).</a:t>
            </a:r>
          </a:p>
          <a:p>
            <a:r>
              <a:rPr lang="ru-RU" dirty="0"/>
              <a:t>В конце 19-го - начале 20-го века в симфонической музыке широкую известность получил композитор </a:t>
            </a:r>
            <a:r>
              <a:rPr lang="ru-RU" dirty="0" err="1"/>
              <a:t>Мечислав</a:t>
            </a:r>
            <a:r>
              <a:rPr lang="ru-RU" dirty="0"/>
              <a:t> Карлович, описываемый иногда как "отец польской симфонической поэмы".</a:t>
            </a:r>
          </a:p>
          <a:p>
            <a:r>
              <a:rPr lang="ru-RU" dirty="0"/>
              <a:t>Во второй половине 20-го века международное признание приобрели: </a:t>
            </a:r>
            <a:r>
              <a:rPr lang="ru-RU" dirty="0" err="1">
                <a:hlinkClick r:id="rId12" tooltip="Бацевич, Гражина"/>
              </a:rPr>
              <a:t>Гражина</a:t>
            </a:r>
            <a:r>
              <a:rPr lang="ru-RU" dirty="0">
                <a:hlinkClick r:id="rId12" tooltip="Бацевич, Гражина"/>
              </a:rPr>
              <a:t> </a:t>
            </a:r>
            <a:r>
              <a:rPr lang="ru-RU" dirty="0" err="1">
                <a:hlinkClick r:id="rId12" tooltip="Бацевич, Гражина"/>
              </a:rPr>
              <a:t>Бацевич</a:t>
            </a:r>
            <a:r>
              <a:rPr lang="ru-RU" dirty="0"/>
              <a:t>, </a:t>
            </a:r>
            <a:r>
              <a:rPr lang="ru-RU" dirty="0">
                <a:hlinkClick r:id="rId13" tooltip="Лютославский, Витольд"/>
              </a:rPr>
              <a:t>Витольд </a:t>
            </a:r>
            <a:r>
              <a:rPr lang="ru-RU" dirty="0" err="1">
                <a:hlinkClick r:id="rId13" tooltip="Лютославский, Витольд"/>
              </a:rPr>
              <a:t>Лютославский</a:t>
            </a:r>
            <a:r>
              <a:rPr lang="ru-RU" dirty="0"/>
              <a:t>, </a:t>
            </a:r>
            <a:r>
              <a:rPr lang="ru-RU" dirty="0" err="1">
                <a:hlinkClick r:id="rId14" tooltip="Бэрд, Тадеуш"/>
              </a:rPr>
              <a:t>Тадеуш</a:t>
            </a:r>
            <a:r>
              <a:rPr lang="ru-RU" dirty="0">
                <a:hlinkClick r:id="rId14" tooltip="Бэрд, Тадеуш"/>
              </a:rPr>
              <a:t> </a:t>
            </a:r>
            <a:r>
              <a:rPr lang="ru-RU" dirty="0" err="1">
                <a:hlinkClick r:id="rId14" tooltip="Бэрд, Тадеуш"/>
              </a:rPr>
              <a:t>Бэрд</a:t>
            </a:r>
            <a:r>
              <a:rPr lang="ru-RU" dirty="0"/>
              <a:t> и многие другие.</a:t>
            </a:r>
          </a:p>
          <a:p>
            <a:r>
              <a:rPr lang="ru-RU" dirty="0"/>
              <a:t>В это же время развивается польский джаз, представленный именами </a:t>
            </a:r>
            <a:r>
              <a:rPr lang="ru-RU" dirty="0" err="1">
                <a:hlinkClick r:id="rId15" tooltip="Комеда, Кшиштоф"/>
              </a:rPr>
              <a:t>Кшиштофа</a:t>
            </a:r>
            <a:r>
              <a:rPr lang="ru-RU" dirty="0">
                <a:hlinkClick r:id="rId15" tooltip="Комеда, Кшиштоф"/>
              </a:rPr>
              <a:t> </a:t>
            </a:r>
            <a:r>
              <a:rPr lang="ru-RU" dirty="0" err="1">
                <a:hlinkClick r:id="rId15" tooltip="Комеда, Кшиштоф"/>
              </a:rPr>
              <a:t>Комеды</a:t>
            </a:r>
            <a:r>
              <a:rPr lang="ru-RU" dirty="0"/>
              <a:t>, </a:t>
            </a:r>
            <a:r>
              <a:rPr lang="ru-RU" dirty="0">
                <a:hlinkClick r:id="rId16" tooltip="Макович, Адам"/>
              </a:rPr>
              <a:t>Адама Маковича</a:t>
            </a:r>
            <a:r>
              <a:rPr lang="ru-RU" dirty="0"/>
              <a:t> и </a:t>
            </a:r>
            <a:r>
              <a:rPr lang="ru-RU" dirty="0" err="1"/>
              <a:t>Томаша</a:t>
            </a:r>
            <a:r>
              <a:rPr lang="ru-RU" dirty="0"/>
              <a:t> </a:t>
            </a:r>
            <a:r>
              <a:rPr lang="ru-RU" dirty="0" err="1"/>
              <a:t>Станько</a:t>
            </a:r>
            <a:r>
              <a:rPr lang="ru-RU" dirty="0"/>
              <a:t> </a:t>
            </a:r>
            <a:r>
              <a:rPr lang="ru-RU" dirty="0" err="1"/>
              <a:t>и</a:t>
            </a:r>
            <a:r>
              <a:rPr lang="ru-RU" dirty="0"/>
              <a:t> др. С 1958 года по настоящее время в </a:t>
            </a:r>
            <a:r>
              <a:rPr lang="ru-RU" dirty="0">
                <a:hlinkClick r:id="rId17" tooltip="Варшава"/>
              </a:rPr>
              <a:t>Варшаве</a:t>
            </a:r>
            <a:r>
              <a:rPr lang="ru-RU" dirty="0"/>
              <a:t> проводится джазовый фестиваль </a:t>
            </a:r>
            <a:r>
              <a:rPr lang="ru-RU" dirty="0" err="1"/>
              <a:t>Jazz</a:t>
            </a:r>
            <a:r>
              <a:rPr lang="ru-RU" dirty="0"/>
              <a:t> </a:t>
            </a:r>
            <a:r>
              <a:rPr lang="ru-RU" dirty="0" err="1"/>
              <a:t>Jamboree</a:t>
            </a:r>
            <a:r>
              <a:rPr lang="ru-RU" baseline="30000" dirty="0">
                <a:hlinkClick r:id="rId6"/>
              </a:rPr>
              <a:t>[3]</a:t>
            </a:r>
            <a:r>
              <a:rPr lang="ru-RU" dirty="0"/>
              <a:t>.</a:t>
            </a:r>
          </a:p>
          <a:p>
            <a:r>
              <a:rPr lang="ru-RU" dirty="0"/>
              <a:t>Наряду с классической и народной музыкой, развиваются современные музыкальные жанры. С 1960-х годов в Польше и СССР была весьма популярна певица </a:t>
            </a:r>
            <a:r>
              <a:rPr lang="ru-RU" dirty="0" err="1">
                <a:hlinkClick r:id="rId18" tooltip="Родович, Марыля"/>
              </a:rPr>
              <a:t>Марыля</a:t>
            </a:r>
            <a:r>
              <a:rPr lang="ru-RU" dirty="0">
                <a:hlinkClick r:id="rId18" tooltip="Родович, Марыля"/>
              </a:rPr>
              <a:t> </a:t>
            </a:r>
            <a:r>
              <a:rPr lang="ru-RU" dirty="0" err="1">
                <a:hlinkClick r:id="rId18" tooltip="Родович, Марыля"/>
              </a:rPr>
              <a:t>Родович</a:t>
            </a:r>
            <a:r>
              <a:rPr lang="ru-RU" dirty="0"/>
              <a:t>, исполняющая песни в жанре </a:t>
            </a:r>
            <a:r>
              <a:rPr lang="ru-RU" dirty="0">
                <a:hlinkClick r:id="rId19" tooltip="Поп-музыка"/>
              </a:rPr>
              <a:t>поп</a:t>
            </a:r>
            <a:r>
              <a:rPr lang="ru-RU" dirty="0"/>
              <a:t>, </a:t>
            </a:r>
            <a:r>
              <a:rPr lang="ru-RU" dirty="0">
                <a:hlinkClick r:id="rId20" tooltip="Рок-музыка"/>
              </a:rPr>
              <a:t>рок</a:t>
            </a:r>
            <a:r>
              <a:rPr lang="ru-RU" dirty="0"/>
              <a:t> и </a:t>
            </a:r>
            <a:r>
              <a:rPr lang="ru-RU" dirty="0">
                <a:hlinkClick r:id="rId21" tooltip="Фолк-рок"/>
              </a:rPr>
              <a:t>фолк-рок</a:t>
            </a:r>
            <a:r>
              <a:rPr lang="ru-RU" dirty="0"/>
              <a:t>. Ярким представителем польской авторской песни являлся </a:t>
            </a:r>
            <a:r>
              <a:rPr lang="ru-RU" dirty="0" err="1">
                <a:hlinkClick r:id="rId22" tooltip="Качмарский, Яцек"/>
              </a:rPr>
              <a:t>Яцек</a:t>
            </a:r>
            <a:r>
              <a:rPr lang="ru-RU" dirty="0">
                <a:hlinkClick r:id="rId22" tooltip="Качмарский, Яцек"/>
              </a:rPr>
              <a:t> </a:t>
            </a:r>
            <a:r>
              <a:rPr lang="ru-RU" dirty="0" err="1">
                <a:hlinkClick r:id="rId22" tooltip="Качмарский, Яцек"/>
              </a:rPr>
              <a:t>Качмарский</a:t>
            </a:r>
            <a:r>
              <a:rPr lang="ru-RU" dirty="0"/>
              <a:t>. Первыми польскими рок-группами были </a:t>
            </a:r>
            <a:r>
              <a:rPr lang="ru-RU" dirty="0" err="1">
                <a:hlinkClick r:id="rId23" tooltip="Czerwono-Czarni"/>
              </a:rPr>
              <a:t>Czerwono-Czarni</a:t>
            </a:r>
            <a:r>
              <a:rPr lang="ru-RU" dirty="0"/>
              <a:t>, </a:t>
            </a:r>
            <a:r>
              <a:rPr lang="ru-RU" dirty="0" err="1">
                <a:hlinkClick r:id="rId24" tooltip="Niebiesko-Czarni"/>
              </a:rPr>
              <a:t>Niebiesko-Czarni</a:t>
            </a:r>
            <a:r>
              <a:rPr lang="ru-RU" dirty="0"/>
              <a:t>, </a:t>
            </a:r>
            <a:r>
              <a:rPr lang="ru-RU" dirty="0" err="1">
                <a:hlinkClick r:id="rId25" tooltip="Breakout (группа)"/>
              </a:rPr>
              <a:t>Breakout</a:t>
            </a:r>
            <a:r>
              <a:rPr lang="ru-RU" dirty="0"/>
              <a:t>, SBB</a:t>
            </a:r>
            <a:r>
              <a:rPr lang="ru-RU" baseline="30000" dirty="0">
                <a:hlinkClick r:id="rId6"/>
              </a:rPr>
              <a:t>[4]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286488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МУЗЫКА</a:t>
            </a:r>
          </a:p>
          <a:p>
            <a:pPr algn="ctr"/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2530" name="Picture 2" descr="C:\Users\User02\Pictures\Без названия (16).jpg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6012160" y="0"/>
            <a:ext cx="1295994" cy="1699339"/>
          </a:xfrm>
          <a:prstGeom prst="rect">
            <a:avLst/>
          </a:prstGeom>
          <a:noFill/>
        </p:spPr>
      </p:pic>
      <p:pic>
        <p:nvPicPr>
          <p:cNvPr id="22531" name="Picture 3" descr="C:\Users\User02\Pictures\Без названия (15).jpg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3347864" y="0"/>
            <a:ext cx="2234108" cy="1673424"/>
          </a:xfrm>
          <a:prstGeom prst="rect">
            <a:avLst/>
          </a:prstGeom>
          <a:noFill/>
        </p:spPr>
      </p:pic>
      <p:pic>
        <p:nvPicPr>
          <p:cNvPr id="22532" name="Picture 4" descr="C:\Users\User02\Pictures\Без названия (14).jpg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7884368" y="1"/>
            <a:ext cx="1259632" cy="1703440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48690"/>
            <a:ext cx="4572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Первым известным нам польским философом был </a:t>
            </a:r>
            <a:r>
              <a:rPr lang="ru-RU" dirty="0" err="1">
                <a:hlinkClick r:id="rId2" tooltip="Витело"/>
              </a:rPr>
              <a:t>Витело</a:t>
            </a:r>
            <a:r>
              <a:rPr lang="ru-RU" dirty="0"/>
              <a:t> — средневековый учёный XIII века, написавший труд «Оптика», в котором он рассматривает изучение света как средство введения математической достоверности в науку о природе</a:t>
            </a:r>
            <a:r>
              <a:rPr lang="ru-RU" baseline="30000" dirty="0">
                <a:hlinkClick r:id="rId3"/>
              </a:rPr>
              <a:t>[8]</a:t>
            </a:r>
            <a:r>
              <a:rPr lang="ru-RU" dirty="0"/>
              <a:t>.</a:t>
            </a:r>
          </a:p>
          <a:p>
            <a:r>
              <a:rPr lang="ru-RU" dirty="0"/>
              <a:t>Однако подлинное развитие польской философии началось с основания </a:t>
            </a:r>
            <a:r>
              <a:rPr lang="ru-RU" dirty="0" err="1">
                <a:hlinkClick r:id="rId4" tooltip="Ягеллонский университет"/>
              </a:rPr>
              <a:t>Краковской</a:t>
            </a:r>
            <a:r>
              <a:rPr lang="ru-RU" dirty="0">
                <a:hlinkClick r:id="rId4" tooltip="Ягеллонский университет"/>
              </a:rPr>
              <a:t> академии</a:t>
            </a:r>
            <a:r>
              <a:rPr lang="ru-RU" dirty="0"/>
              <a:t>. Как и другие университеты Центральной Европы, этот университет был создан во времена господства схоластики. Наиболее известные польские средневековые философы практиковали прежде всего практическую философию - связанную в первую очередь с </a:t>
            </a:r>
            <a:r>
              <a:rPr lang="ru-RU" dirty="0" err="1">
                <a:hlinkClick r:id="rId5" tooltip="Концилиаризм"/>
              </a:rPr>
              <a:t>концилиаризмом</a:t>
            </a:r>
            <a:r>
              <a:rPr lang="ru-RU" dirty="0"/>
              <a:t>, социальную и политико-религиозную мысль: представителями этого направления были, в том числе, </a:t>
            </a:r>
            <a:r>
              <a:rPr lang="ru-RU" dirty="0">
                <a:hlinkClick r:id="rId6" tooltip="Матвей Краковский"/>
              </a:rPr>
              <a:t>Матвей </a:t>
            </a:r>
            <a:r>
              <a:rPr lang="ru-RU" dirty="0" err="1">
                <a:hlinkClick r:id="rId6" tooltip="Матвей Краковский"/>
              </a:rPr>
              <a:t>Краковский</a:t>
            </a:r>
            <a:r>
              <a:rPr lang="ru-RU" dirty="0"/>
              <a:t> (</a:t>
            </a:r>
            <a:r>
              <a:rPr lang="ru-RU" dirty="0" err="1"/>
              <a:t>Mateusz</a:t>
            </a:r>
            <a:r>
              <a:rPr lang="ru-RU" dirty="0"/>
              <a:t> </a:t>
            </a:r>
            <a:r>
              <a:rPr lang="ru-RU" dirty="0" err="1"/>
              <a:t>z</a:t>
            </a:r>
            <a:r>
              <a:rPr lang="ru-RU" dirty="0"/>
              <a:t> </a:t>
            </a:r>
            <a:r>
              <a:rPr lang="ru-RU" dirty="0" err="1"/>
              <a:t>Krakowa</a:t>
            </a:r>
            <a:r>
              <a:rPr lang="ru-RU" dirty="0"/>
              <a:t>) и </a:t>
            </a:r>
            <a:r>
              <a:rPr lang="ru-RU" dirty="0">
                <a:hlinkClick r:id="rId7" tooltip="Остророг, Ян"/>
              </a:rPr>
              <a:t>Ян Остророг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420275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ФИЛОСОФИЯ</a:t>
            </a:r>
          </a:p>
          <a:p>
            <a:pPr algn="ctr"/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3554" name="Picture 2" descr="C:\Users\User02\Pictures\Без названия (17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6056" y="1484784"/>
            <a:ext cx="3240360" cy="472117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25689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На формирование польской кухни оказали влияние исторические особенности развития польского государства, в частности то, что на территории Польши проживали представители многих народов. Поэтому в ней чувствуется влияние </a:t>
            </a:r>
            <a:r>
              <a:rPr lang="ru-RU" dirty="0">
                <a:hlinkClick r:id="rId2" tooltip="Немецкая кухня"/>
              </a:rPr>
              <a:t>немецкой</a:t>
            </a:r>
            <a:r>
              <a:rPr lang="ru-RU" dirty="0"/>
              <a:t>, </a:t>
            </a:r>
            <a:r>
              <a:rPr lang="ru-RU" dirty="0">
                <a:hlinkClick r:id="rId3" tooltip="Русины"/>
              </a:rPr>
              <a:t>русинской</a:t>
            </a:r>
            <a:r>
              <a:rPr lang="ru-RU" dirty="0"/>
              <a:t>, </a:t>
            </a:r>
            <a:r>
              <a:rPr lang="ru-RU" dirty="0">
                <a:hlinkClick r:id="rId4" tooltip="Татарская кухня"/>
              </a:rPr>
              <a:t>татарской</a:t>
            </a:r>
            <a:r>
              <a:rPr lang="ru-RU" dirty="0"/>
              <a:t>, </a:t>
            </a:r>
            <a:r>
              <a:rPr lang="ru-RU" dirty="0">
                <a:hlinkClick r:id="rId5" tooltip="Еврейская кухня"/>
              </a:rPr>
              <a:t>еврейской</a:t>
            </a:r>
            <a:r>
              <a:rPr lang="ru-RU" dirty="0"/>
              <a:t> и других кухонь. Несмотря на это, польская кухня весьма близка к </a:t>
            </a:r>
            <a:r>
              <a:rPr lang="ru-RU" dirty="0">
                <a:hlinkClick r:id="rId6" tooltip="Русская кухня"/>
              </a:rPr>
              <a:t>русской</a:t>
            </a:r>
            <a:r>
              <a:rPr lang="ru-RU" dirty="0"/>
              <a:t> и </a:t>
            </a:r>
            <a:r>
              <a:rPr lang="ru-RU" dirty="0">
                <a:hlinkClick r:id="rId7" tooltip="Украинская кухня"/>
              </a:rPr>
              <a:t>украинской</a:t>
            </a:r>
            <a:r>
              <a:rPr lang="ru-RU" dirty="0"/>
              <a:t>. В ней имеется широкий ассортимент первых блюд — красный и белый </a:t>
            </a:r>
            <a:r>
              <a:rPr lang="ru-RU" dirty="0">
                <a:hlinkClick r:id="rId8" tooltip="Борщ"/>
              </a:rPr>
              <a:t>борщ</a:t>
            </a:r>
            <a:r>
              <a:rPr lang="ru-RU" dirty="0"/>
              <a:t>, </a:t>
            </a:r>
            <a:r>
              <a:rPr lang="ru-RU" dirty="0" err="1">
                <a:hlinkClick r:id="rId9" tooltip="Капустница (суп)"/>
              </a:rPr>
              <a:t>капусняк</a:t>
            </a:r>
            <a:r>
              <a:rPr lang="ru-RU" dirty="0"/>
              <a:t>, </a:t>
            </a:r>
            <a:r>
              <a:rPr lang="ru-RU" dirty="0" err="1"/>
              <a:t>грохувка</a:t>
            </a:r>
            <a:r>
              <a:rPr lang="ru-RU" dirty="0"/>
              <a:t> и.т.д.</a:t>
            </a:r>
            <a:r>
              <a:rPr lang="ru-RU" baseline="30000" dirty="0">
                <a:hlinkClick r:id="rId10"/>
              </a:rPr>
              <a:t>[10]</a:t>
            </a:r>
            <a:r>
              <a:rPr lang="ru-RU" dirty="0"/>
              <a:t>. Как и в России, пользуется популярностью </a:t>
            </a:r>
            <a:r>
              <a:rPr lang="ru-RU" dirty="0">
                <a:hlinkClick r:id="rId11" tooltip="Гречневая каша"/>
              </a:rPr>
              <a:t>гречневая каша</a:t>
            </a:r>
            <a:r>
              <a:rPr lang="ru-RU" dirty="0"/>
              <a:t>. Любим поляками и местный вариант </a:t>
            </a:r>
            <a:r>
              <a:rPr lang="ru-RU" dirty="0">
                <a:hlinkClick r:id="rId12" tooltip="Вареники"/>
              </a:rPr>
              <a:t>вареников</a:t>
            </a:r>
            <a:r>
              <a:rPr lang="ru-RU" dirty="0"/>
              <a:t> (</a:t>
            </a:r>
            <a:r>
              <a:rPr lang="ru-RU" dirty="0">
                <a:hlinkClick r:id="rId13" tooltip="Польский язык"/>
              </a:rPr>
              <a:t>польск.</a:t>
            </a:r>
            <a:r>
              <a:rPr lang="ru-RU" dirty="0"/>
              <a:t> </a:t>
            </a:r>
            <a:r>
              <a:rPr lang="ru-RU" i="1" dirty="0" err="1"/>
              <a:t>pierogi</a:t>
            </a:r>
            <a:r>
              <a:rPr lang="ru-RU" dirty="0"/>
              <a:t>). Одним из известных польских блюд, возможно изначально литовского происхождения, является </a:t>
            </a:r>
            <a:r>
              <a:rPr lang="ru-RU" dirty="0" err="1">
                <a:hlinkClick r:id="rId14" tooltip="Бигос"/>
              </a:rPr>
              <a:t>бигос</a:t>
            </a:r>
            <a:r>
              <a:rPr lang="ru-RU" dirty="0"/>
              <a:t>, второе блюдо из квашенной капусты и мяса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216918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КУХНЯ</a:t>
            </a:r>
          </a:p>
          <a:p>
            <a:pPr algn="ctr"/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4578" name="Picture 2" descr="C:\Users\User02\Pictures\Без названия (19)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860032" y="4077072"/>
            <a:ext cx="4067944" cy="2526407"/>
          </a:xfrm>
          <a:prstGeom prst="rect">
            <a:avLst/>
          </a:prstGeom>
          <a:noFill/>
        </p:spPr>
      </p:pic>
      <p:pic>
        <p:nvPicPr>
          <p:cNvPr id="24579" name="Picture 3" descr="C:\Users\User02\Pictures\Без названия (18)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076056" y="548680"/>
            <a:ext cx="3809671" cy="2535163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52736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В Польше существовали и, в значительной степени, существуют и по сей день обычаи, многие из которых также присутствуют в других славянских культурах, например рождественские (</a:t>
            </a:r>
            <a:r>
              <a:rPr lang="ru-RU" dirty="0">
                <a:hlinkClick r:id="rId2" tooltip="Ходить со звездой"/>
              </a:rPr>
              <a:t>хождение со звездой</a:t>
            </a:r>
            <a:r>
              <a:rPr lang="ru-RU" dirty="0"/>
              <a:t>, </a:t>
            </a:r>
            <a:r>
              <a:rPr lang="ru-RU" dirty="0" err="1">
                <a:hlinkClick r:id="rId3" tooltip="Колядование"/>
              </a:rPr>
              <a:t>колядование</a:t>
            </a:r>
            <a:r>
              <a:rPr lang="ru-RU" dirty="0"/>
              <a:t>) и пасхальные (</a:t>
            </a:r>
            <a:r>
              <a:rPr lang="ru-RU" dirty="0" err="1">
                <a:hlinkClick r:id="rId4" tooltip="Эмаус (праздник)"/>
              </a:rPr>
              <a:t>эмаус</a:t>
            </a:r>
            <a:r>
              <a:rPr lang="ru-RU" dirty="0"/>
              <a:t>, </a:t>
            </a:r>
            <a:r>
              <a:rPr lang="ru-RU" dirty="0">
                <a:hlinkClick r:id="rId5" tooltip="Пасхальное яйцо"/>
              </a:rPr>
              <a:t>раскрашивание яиц на Пасху</a:t>
            </a:r>
            <a:r>
              <a:rPr lang="ru-RU" dirty="0"/>
              <a:t>) обычаи, часть из которых, возможно, берёт начало еще в дохристианской эпохе. К подобным традициям можно отнести и </a:t>
            </a:r>
            <a:r>
              <a:rPr lang="ru-RU" dirty="0">
                <a:hlinkClick r:id="rId6" tooltip="Поливальный понедельник"/>
              </a:rPr>
              <a:t>поливальный понедельник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285687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ОБЫЧАИ</a:t>
            </a:r>
          </a:p>
          <a:p>
            <a:pPr algn="ctr"/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593467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err="1"/>
              <a:t>Полива́льный</a:t>
            </a:r>
            <a:r>
              <a:rPr lang="ru-RU" b="1" dirty="0"/>
              <a:t> </a:t>
            </a:r>
            <a:r>
              <a:rPr lang="ru-RU" b="1" dirty="0" err="1"/>
              <a:t>понеде́льник</a:t>
            </a:r>
            <a:r>
              <a:rPr lang="ru-RU" dirty="0"/>
              <a:t> — понедельник после </a:t>
            </a:r>
            <a:r>
              <a:rPr lang="ru-RU" dirty="0">
                <a:hlinkClick r:id="rId7" tooltip="Пасха"/>
              </a:rPr>
              <a:t>Пасхи</a:t>
            </a:r>
            <a:r>
              <a:rPr lang="ru-RU" dirty="0"/>
              <a:t>, когда по народным традициям принято </a:t>
            </a:r>
            <a:r>
              <a:rPr lang="ru-RU" u="sng" dirty="0">
                <a:hlinkClick r:id="rId8" tooltip="Обливание (обряд) (страница отсутствует)"/>
              </a:rPr>
              <a:t>обливать</a:t>
            </a:r>
            <a:r>
              <a:rPr lang="ru-RU" dirty="0"/>
              <a:t> девушек водой </a:t>
            </a:r>
          </a:p>
        </p:txBody>
      </p:sp>
      <p:pic>
        <p:nvPicPr>
          <p:cNvPr id="25602" name="Picture 2" descr="C:\Users\User02\Pictures\Без названия (20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4149080"/>
            <a:ext cx="3303975" cy="1737251"/>
          </a:xfrm>
          <a:prstGeom prst="rect">
            <a:avLst/>
          </a:prstGeom>
          <a:noFill/>
        </p:spPr>
      </p:pic>
      <p:pic>
        <p:nvPicPr>
          <p:cNvPr id="25603" name="Picture 3" descr="C:\Users\User02\Pictures\Без названия (21)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51512" y="3971961"/>
            <a:ext cx="4392488" cy="2886039"/>
          </a:xfrm>
          <a:prstGeom prst="rect">
            <a:avLst/>
          </a:prstGeom>
          <a:noFill/>
        </p:spPr>
      </p:pic>
      <p:pic>
        <p:nvPicPr>
          <p:cNvPr id="25604" name="Picture 4" descr="C:\Users\User02\Pictures\Без названия (22)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97102" y="476672"/>
            <a:ext cx="4246898" cy="2826117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User02\Pictures\Без названия (2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96752"/>
            <a:ext cx="3168352" cy="2371839"/>
          </a:xfrm>
          <a:prstGeom prst="rect">
            <a:avLst/>
          </a:prstGeom>
          <a:noFill/>
        </p:spPr>
      </p:pic>
      <p:pic>
        <p:nvPicPr>
          <p:cNvPr id="26627" name="Picture 3" descr="C:\Users\User02\Pictures\Без названия (2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7656" y="0"/>
            <a:ext cx="3096344" cy="4328563"/>
          </a:xfrm>
          <a:prstGeom prst="rect">
            <a:avLst/>
          </a:prstGeom>
          <a:noFill/>
        </p:spPr>
      </p:pic>
      <p:pic>
        <p:nvPicPr>
          <p:cNvPr id="26628" name="Picture 4" descr="C:\Users\User02\Pictures\Без названия (2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164868"/>
            <a:ext cx="2411760" cy="269313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2902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ОДЕЖДА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6629" name="Picture 5" descr="C:\Users\User02\Pictures\Без названия (26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3747432"/>
            <a:ext cx="2065213" cy="3110568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24744"/>
            <a:ext cx="44279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Польша</a:t>
            </a:r>
            <a:r>
              <a:rPr lang="ru-RU" dirty="0"/>
              <a:t> — </a:t>
            </a:r>
            <a:r>
              <a:rPr lang="ru-RU" dirty="0">
                <a:hlinkClick r:id="rId2" tooltip="Государство"/>
              </a:rPr>
              <a:t>государство</a:t>
            </a:r>
            <a:r>
              <a:rPr lang="ru-RU" dirty="0"/>
              <a:t> в Центральной Европе. Располагается большей частью на </a:t>
            </a:r>
            <a:r>
              <a:rPr lang="ru-RU" dirty="0">
                <a:hlinkClick r:id="rId3" tooltip="Среднеевропейская равнина"/>
              </a:rPr>
              <a:t>Среднеевропейской равнине</a:t>
            </a:r>
            <a:r>
              <a:rPr lang="ru-RU" dirty="0"/>
              <a:t>, а также в северо-восточной части горных районов </a:t>
            </a:r>
            <a:r>
              <a:rPr lang="ru-RU" dirty="0">
                <a:hlinkClick r:id="rId4" tooltip="Восточная Европа"/>
              </a:rPr>
              <a:t>Восточной Европы</a:t>
            </a:r>
            <a:r>
              <a:rPr lang="ru-RU" dirty="0"/>
              <a:t>. С севера омывается </a:t>
            </a:r>
            <a:r>
              <a:rPr lang="ru-RU" dirty="0">
                <a:hlinkClick r:id="rId5" tooltip="Балтийское море"/>
              </a:rPr>
              <a:t>Балтийским морем</a:t>
            </a:r>
            <a:r>
              <a:rPr lang="ru-RU" dirty="0"/>
              <a:t>. Общая площадь Польши — 312 658 км² (по площади занимает 69 место в мире, и 9 в </a:t>
            </a:r>
            <a:r>
              <a:rPr lang="ru-RU" dirty="0">
                <a:hlinkClick r:id="rId6" tooltip="Европа"/>
              </a:rPr>
              <a:t>Европе</a:t>
            </a:r>
            <a:r>
              <a:rPr lang="ru-RU" dirty="0"/>
              <a:t>. Суша — 304 459 км², вода — 8220 км².</a:t>
            </a:r>
          </a:p>
        </p:txBody>
      </p:sp>
      <p:pic>
        <p:nvPicPr>
          <p:cNvPr id="1026" name="Picture 2" descr="C:\Users\User02\Pictures\Без названия (1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02806" y="2596927"/>
            <a:ext cx="4741194" cy="426107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63888" y="0"/>
            <a:ext cx="29299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ПОЛЬША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00808"/>
            <a:ext cx="4355976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/>
              <a:t>Границы с сопредельными территориями: </a:t>
            </a:r>
            <a:r>
              <a:rPr lang="ru-RU" dirty="0">
                <a:hlinkClick r:id="rId2" tooltip="Россия"/>
              </a:rPr>
              <a:t>Россия</a:t>
            </a:r>
            <a:r>
              <a:rPr lang="ru-RU" dirty="0"/>
              <a:t> (</a:t>
            </a:r>
            <a:r>
              <a:rPr lang="ru-RU" dirty="0">
                <a:hlinkClick r:id="rId3" tooltip="Калининградская область"/>
              </a:rPr>
              <a:t>Калининградская область</a:t>
            </a:r>
            <a:r>
              <a:rPr lang="ru-RU" dirty="0"/>
              <a:t>) — 210 км, </a:t>
            </a:r>
            <a:r>
              <a:rPr lang="ru-RU" dirty="0">
                <a:hlinkClick r:id="rId4" tooltip="Литва"/>
              </a:rPr>
              <a:t>Литва</a:t>
            </a:r>
            <a:r>
              <a:rPr lang="ru-RU" dirty="0"/>
              <a:t> — 91 км, </a:t>
            </a:r>
            <a:r>
              <a:rPr lang="ru-RU" dirty="0">
                <a:hlinkClick r:id="rId5" tooltip="Белоруссия"/>
              </a:rPr>
              <a:t>Белоруссия</a:t>
            </a:r>
            <a:r>
              <a:rPr lang="ru-RU" dirty="0"/>
              <a:t> — 605 км, </a:t>
            </a:r>
            <a:r>
              <a:rPr lang="ru-RU" dirty="0">
                <a:hlinkClick r:id="rId6" tooltip="Украина"/>
              </a:rPr>
              <a:t>Украина</a:t>
            </a:r>
            <a:r>
              <a:rPr lang="ru-RU" dirty="0"/>
              <a:t> — 428 км, </a:t>
            </a:r>
            <a:r>
              <a:rPr lang="ru-RU" u="sng" dirty="0">
                <a:hlinkClick r:id="rId7"/>
              </a:rPr>
              <a:t>Словакия</a:t>
            </a:r>
            <a:r>
              <a:rPr lang="ru-RU" dirty="0"/>
              <a:t> — 420 км, </a:t>
            </a:r>
            <a:r>
              <a:rPr lang="ru-RU" dirty="0">
                <a:hlinkClick r:id="rId8" tooltip="Чехия"/>
              </a:rPr>
              <a:t>Чехия</a:t>
            </a:r>
            <a:r>
              <a:rPr lang="ru-RU" dirty="0"/>
              <a:t> — 615 км, </a:t>
            </a:r>
            <a:r>
              <a:rPr lang="ru-RU" dirty="0">
                <a:hlinkClick r:id="rId9" tooltip="Германия"/>
              </a:rPr>
              <a:t>Германия</a:t>
            </a:r>
            <a:r>
              <a:rPr lang="ru-RU" dirty="0"/>
              <a:t> — 456 км. Береговая линия — 440 км. </a:t>
            </a:r>
            <a:r>
              <a:rPr lang="ru-RU" dirty="0">
                <a:hlinkClick r:id="rId10" tooltip="Территориальные воды"/>
              </a:rPr>
              <a:t>Территориальные воды</a:t>
            </a:r>
            <a:r>
              <a:rPr lang="ru-RU" dirty="0"/>
              <a:t> — 12 </a:t>
            </a:r>
            <a:r>
              <a:rPr lang="ru-RU" dirty="0">
                <a:hlinkClick r:id="rId11" tooltip="Морская миля"/>
              </a:rPr>
              <a:t>морских миль</a:t>
            </a:r>
            <a:r>
              <a:rPr lang="ru-RU" dirty="0"/>
              <a:t>.</a:t>
            </a:r>
            <a:r>
              <a:rPr lang="ru-RU" baseline="30000" dirty="0">
                <a:hlinkClick r:id="rId12"/>
              </a:rPr>
              <a:t>[1]</a:t>
            </a:r>
            <a:endParaRPr lang="ru-RU" dirty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050" name="AutoShape 2" descr="ÐÐ°ÑÑÐ¸Ð½ÐºÐ¸ Ð¿Ð¾ Ð·Ð°Ð¿ÑÐ¾ÑÑ Ð³ÐµÐ¾Ð³ÑÐ°ÑÐ¸Ñ Ð¿Ð¾Ð»ÑÑ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ÐÐ°ÑÑÐ¸Ð½ÐºÐ¸ Ð¿Ð¾ Ð·Ð°Ð¿ÑÐ¾ÑÑ Ð³ÐµÐ¾Ð³ÑÐ°ÑÐ¸Ñ Ð¿Ð¾Ð»ÑÑ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4" name="Picture 6" descr="C:\Users\User02\Pictures\Без названия (3)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355976" y="567614"/>
            <a:ext cx="4788024" cy="629038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51520" y="0"/>
            <a:ext cx="417646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ПОЛОЖЕНИЕ НА КАРТЕ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52736"/>
            <a:ext cx="4572000" cy="50783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r>
              <a:rPr lang="ru-RU" dirty="0"/>
              <a:t>Рельеф Польши, как и рельеф юго-восточной </a:t>
            </a:r>
            <a:r>
              <a:rPr lang="ru-RU" dirty="0">
                <a:hlinkClick r:id="rId2" tooltip="Прибалтика"/>
              </a:rPr>
              <a:t>Прибалтики</a:t>
            </a:r>
            <a:r>
              <a:rPr lang="ru-RU" dirty="0"/>
              <a:t>, сформировался в результате </a:t>
            </a:r>
            <a:r>
              <a:rPr lang="ru-RU" dirty="0">
                <a:hlinkClick r:id="rId3" tooltip="Ледниковый период"/>
              </a:rPr>
              <a:t>действия ледника</a:t>
            </a:r>
            <a:r>
              <a:rPr lang="ru-RU" dirty="0"/>
              <a:t>, который несколько раз наступал и отступал на северную часть страны в </a:t>
            </a:r>
            <a:r>
              <a:rPr lang="ru-RU" dirty="0">
                <a:hlinkClick r:id="rId4" tooltip="Плейстоцен"/>
              </a:rPr>
              <a:t>плейстоцене</a:t>
            </a:r>
            <a:r>
              <a:rPr lang="ru-RU" dirty="0"/>
              <a:t> (1,6 </a:t>
            </a:r>
            <a:r>
              <a:rPr lang="ru-RU" dirty="0" err="1"/>
              <a:t>млн</a:t>
            </a:r>
            <a:r>
              <a:rPr lang="ru-RU" dirty="0"/>
              <a:t> — 10 тыс. лет назад). Около 2/3 территории на севере и в центре страны занимает </a:t>
            </a:r>
            <a:r>
              <a:rPr lang="ru-RU" dirty="0">
                <a:hlinkClick r:id="rId5" tooltip="Польская низменность"/>
              </a:rPr>
              <a:t>Польская низменность</a:t>
            </a:r>
            <a:r>
              <a:rPr lang="ru-RU" dirty="0"/>
              <a:t> — часть </a:t>
            </a:r>
            <a:r>
              <a:rPr lang="ru-RU" dirty="0" err="1">
                <a:hlinkClick r:id="rId6" tooltip="Северо-Германская низменность"/>
              </a:rPr>
              <a:t>Северо-Германской</a:t>
            </a:r>
            <a:r>
              <a:rPr lang="ru-RU" dirty="0">
                <a:hlinkClick r:id="rId6" tooltip="Северо-Германская низменность"/>
              </a:rPr>
              <a:t> низменности</a:t>
            </a:r>
            <a:r>
              <a:rPr lang="ru-RU" dirty="0"/>
              <a:t>. Побережье Балтийского моря низкое, с длинными песчаными косами и пляжами, окаймлено </a:t>
            </a:r>
            <a:r>
              <a:rPr lang="ru-RU" dirty="0">
                <a:hlinkClick r:id="rId7" tooltip="Дюна"/>
              </a:rPr>
              <a:t>дюнами</a:t>
            </a:r>
            <a:r>
              <a:rPr lang="ru-RU" dirty="0"/>
              <a:t>. К югу равнина переходит в полосу холмисто-моренного рельефа </a:t>
            </a:r>
            <a:r>
              <a:rPr lang="ru-RU" dirty="0">
                <a:hlinkClick r:id="rId8" tooltip="Балтийская гряда"/>
              </a:rPr>
              <a:t>Балтийской гряды</a:t>
            </a:r>
            <a:r>
              <a:rPr lang="ru-RU" dirty="0"/>
              <a:t>: </a:t>
            </a:r>
            <a:r>
              <a:rPr lang="ru-RU" dirty="0">
                <a:hlinkClick r:id="rId9" tooltip="Поморское поозёрье"/>
              </a:rPr>
              <a:t>Поморское</a:t>
            </a:r>
            <a:r>
              <a:rPr lang="ru-RU" dirty="0"/>
              <a:t> и </a:t>
            </a:r>
            <a:r>
              <a:rPr lang="ru-RU" dirty="0">
                <a:hlinkClick r:id="rId10" tooltip="Мазурское поозёрье"/>
              </a:rPr>
              <a:t>Мазурское </a:t>
            </a:r>
            <a:r>
              <a:rPr lang="ru-RU" dirty="0" err="1">
                <a:hlinkClick r:id="rId10" tooltip="Мазурское поозёрье"/>
              </a:rPr>
              <a:t>поозерья</a:t>
            </a:r>
            <a:r>
              <a:rPr lang="ru-RU" dirty="0"/>
              <a:t>, разделённые долиной Вислы. Данный рельеф очерчивает южную границу ледника при </a:t>
            </a:r>
            <a:r>
              <a:rPr lang="ru-RU" dirty="0">
                <a:hlinkClick r:id="rId11" tooltip="Последний ледниковый максимум"/>
              </a:rPr>
              <a:t>последнем максимуме оледенения</a:t>
            </a:r>
            <a:r>
              <a:rPr lang="ru-RU" dirty="0"/>
              <a:t>.</a:t>
            </a:r>
          </a:p>
        </p:txBody>
      </p:sp>
      <p:pic>
        <p:nvPicPr>
          <p:cNvPr id="16386" name="Picture 2" descr="C:\Users\User02\Pictures\250px-Poland_topo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99992" y="1052736"/>
            <a:ext cx="4644008" cy="452790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041620" y="188640"/>
            <a:ext cx="25243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РЕЛЬЕФ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96752"/>
            <a:ext cx="4572000" cy="2031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r>
              <a:rPr lang="ru-RU" dirty="0"/>
              <a:t>Климат </a:t>
            </a:r>
            <a:r>
              <a:rPr lang="ru-RU" dirty="0">
                <a:hlinkClick r:id="rId2" tooltip="Умеренный климат"/>
              </a:rPr>
              <a:t>умеренный</a:t>
            </a:r>
            <a:r>
              <a:rPr lang="ru-RU" dirty="0"/>
              <a:t>, переходный от </a:t>
            </a:r>
            <a:r>
              <a:rPr lang="ru-RU" dirty="0">
                <a:hlinkClick r:id="rId3" tooltip="Морской климат"/>
              </a:rPr>
              <a:t>морского</a:t>
            </a:r>
            <a:r>
              <a:rPr lang="ru-RU" dirty="0"/>
              <a:t> к </a:t>
            </a:r>
            <a:r>
              <a:rPr lang="ru-RU" dirty="0">
                <a:hlinkClick r:id="rId4" tooltip="Континентальный климат"/>
              </a:rPr>
              <a:t>континентальному</a:t>
            </a:r>
            <a:r>
              <a:rPr lang="ru-RU" dirty="0"/>
              <a:t>. На климатические условия влияют сталкивающиеся океанические массы с запада, холодный воздух с территории </a:t>
            </a:r>
            <a:r>
              <a:rPr lang="ru-RU" dirty="0">
                <a:hlinkClick r:id="rId5" tooltip="Скандинавия"/>
              </a:rPr>
              <a:t>Скандинавии</a:t>
            </a:r>
            <a:r>
              <a:rPr lang="ru-RU" dirty="0"/>
              <a:t> и России, а также более тёплый субтропический воздух с юга.</a:t>
            </a:r>
          </a:p>
        </p:txBody>
      </p:sp>
      <p:pic>
        <p:nvPicPr>
          <p:cNvPr id="17410" name="Picture 2" descr="C:\Users\User02\Pictures\Без названия (4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5" y="3240525"/>
            <a:ext cx="5436096" cy="361747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915816" y="260648"/>
            <a:ext cx="27839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КЛИМАТ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10683"/>
            <a:ext cx="874846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Первые правители</a:t>
            </a:r>
          </a:p>
          <a:p>
            <a:r>
              <a:rPr lang="ru-RU" dirty="0"/>
              <a:t>Первые достоверные сведения о Польше относятся ко второй половине 10 в. Польша уже тогда была сравнительно большим государством, созданным династией </a:t>
            </a:r>
            <a:r>
              <a:rPr lang="ru-RU" dirty="0" err="1"/>
              <a:t>Пястов</a:t>
            </a:r>
            <a:r>
              <a:rPr lang="ru-RU" dirty="0"/>
              <a:t> путем объединения нескольких племенных княжеств. Первый исторически достоверный правитель Польши – </a:t>
            </a:r>
            <a:r>
              <a:rPr lang="ru-RU" dirty="0" err="1"/>
              <a:t>Мешко</a:t>
            </a:r>
            <a:r>
              <a:rPr lang="ru-RU" dirty="0"/>
              <a:t> I (правил в 960–992) из династии </a:t>
            </a:r>
            <a:r>
              <a:rPr lang="ru-RU" dirty="0" err="1"/>
              <a:t>Пястов</a:t>
            </a:r>
            <a:r>
              <a:rPr lang="ru-RU" dirty="0"/>
              <a:t>, владения которого – Великая Польша – находились между реками Одра и Висла. При правлении </a:t>
            </a:r>
            <a:r>
              <a:rPr lang="ru-RU" dirty="0" err="1"/>
              <a:t>Мешко</a:t>
            </a:r>
            <a:r>
              <a:rPr lang="ru-RU" dirty="0"/>
              <a:t> I, который боролся с германской экспансией на восток, поляки в 966 были обращены в христианство латинского обряда. В 988 </a:t>
            </a:r>
            <a:r>
              <a:rPr lang="ru-RU" dirty="0" err="1"/>
              <a:t>Мешко</a:t>
            </a:r>
            <a:r>
              <a:rPr lang="ru-RU" dirty="0"/>
              <a:t> присоединил к своему княжеству Силезию и Поморье, а в 990 – Моравию. Его старший сын </a:t>
            </a:r>
            <a:r>
              <a:rPr lang="ru-RU" dirty="0" err="1"/>
              <a:t>Болеслав</a:t>
            </a:r>
            <a:r>
              <a:rPr lang="ru-RU" dirty="0"/>
              <a:t> I Храбрый (годы правления 992–1025) стал одним из самых выдающихся правителей Польши. Он установил свою власть на территории от Одры и </a:t>
            </a:r>
            <a:r>
              <a:rPr lang="ru-RU" dirty="0" err="1"/>
              <a:t>Нысы</a:t>
            </a:r>
            <a:r>
              <a:rPr lang="ru-RU" dirty="0"/>
              <a:t> до Днепра и от Балтийского моря до Карпат. Укрепив самостоятельность Польши в войнах со Священной Римской империей, </a:t>
            </a:r>
            <a:r>
              <a:rPr lang="ru-RU" dirty="0" err="1"/>
              <a:t>Болеслав</a:t>
            </a:r>
            <a:r>
              <a:rPr lang="ru-RU" dirty="0"/>
              <a:t> принял титул короля (1025). После смерти </a:t>
            </a:r>
            <a:r>
              <a:rPr lang="ru-RU" dirty="0" err="1"/>
              <a:t>Болеслава</a:t>
            </a:r>
            <a:r>
              <a:rPr lang="ru-RU" dirty="0"/>
              <a:t> усилившаяся феодальная знать выступила против центральной власти, что привело к отделению от Польши </a:t>
            </a:r>
            <a:r>
              <a:rPr lang="ru-RU" dirty="0" err="1"/>
              <a:t>Мазовии</a:t>
            </a:r>
            <a:r>
              <a:rPr lang="ru-RU" dirty="0"/>
              <a:t> и Поморья.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65359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ПЕРВЫЕ ПРАВИТЕЛИ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8435" name="Picture 3" descr="C:\Users\User02\Pictures\MieszkoDago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1" y="0"/>
            <a:ext cx="2411760" cy="2894113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2936"/>
            <a:ext cx="320384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Культура Польши</a:t>
            </a:r>
            <a:r>
              <a:rPr lang="ru-RU" dirty="0"/>
              <a:t> — </a:t>
            </a:r>
            <a:r>
              <a:rPr lang="ru-RU" dirty="0">
                <a:hlinkClick r:id="rId2" tooltip="Культура"/>
              </a:rPr>
              <a:t>культура</a:t>
            </a:r>
            <a:r>
              <a:rPr lang="ru-RU" dirty="0"/>
              <a:t>, сформировавшаяся на территории </a:t>
            </a:r>
            <a:r>
              <a:rPr lang="ru-RU" dirty="0">
                <a:hlinkClick r:id="rId3" tooltip="Польша"/>
              </a:rPr>
              <a:t>Польши</a:t>
            </a:r>
            <a:r>
              <a:rPr lang="ru-RU" dirty="0"/>
              <a:t> и созданная </a:t>
            </a:r>
            <a:r>
              <a:rPr lang="ru-RU" dirty="0">
                <a:hlinkClick r:id="rId4" tooltip="Поляки"/>
              </a:rPr>
              <a:t>поляками</a:t>
            </a:r>
            <a:r>
              <a:rPr lang="ru-RU" dirty="0"/>
              <a:t> в эмиграции. Исторически восходит к культуре </a:t>
            </a:r>
            <a:r>
              <a:rPr lang="ru-RU" dirty="0">
                <a:hlinkClick r:id="rId5" tooltip="Западные славяне"/>
              </a:rPr>
              <a:t>западных славян</a:t>
            </a:r>
            <a:r>
              <a:rPr lang="ru-RU" dirty="0"/>
              <a:t>, но испытала сильное влияние западноевропейской, и, в меньшей степени, восточноевропейской культур, а также культур некоторых народов Азии и Ближнего Востока.</a:t>
            </a:r>
          </a:p>
        </p:txBody>
      </p:sp>
      <p:pic>
        <p:nvPicPr>
          <p:cNvPr id="19458" name="Picture 2" descr="C:\Users\User02\Pictures\Без названия (5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3848" y="2624365"/>
            <a:ext cx="5652120" cy="423363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555776" y="620688"/>
            <a:ext cx="3146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КУЛЬТУРА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AutoShape 5" descr="https://upload.wikimedia.org/wikipedia/commons/thumb/3/3c/Pelplin_Katedra_051.jpg/220px-Pelplin_Katedra_051.jpg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0" y="2401888"/>
            <a:ext cx="2095500" cy="24479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779687"/>
            <a:ext cx="61024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До нас дошли многочисленные произведения средневековых польских художественных промыслов в </a:t>
            </a:r>
            <a:r>
              <a:rPr lang="ru-RU" dirty="0">
                <a:hlinkClick r:id="rId3" tooltip="Романское искусство"/>
              </a:rPr>
              <a:t>романском</a:t>
            </a:r>
            <a:r>
              <a:rPr lang="ru-RU" dirty="0"/>
              <a:t> и </a:t>
            </a:r>
            <a:r>
              <a:rPr lang="ru-RU" dirty="0" smtClean="0">
                <a:hlinkClick r:id="rId4" tooltip="Готика"/>
              </a:rPr>
              <a:t>готическом</a:t>
            </a:r>
            <a:r>
              <a:rPr lang="ru-RU" dirty="0" smtClean="0"/>
              <a:t> стиле</a:t>
            </a:r>
            <a:r>
              <a:rPr lang="ru-RU" dirty="0"/>
              <a:t>. Примером прекрасной резьбы по дереву являются хоры XV-го века в соборе в </a:t>
            </a:r>
            <a:r>
              <a:rPr lang="ru-RU" dirty="0" err="1">
                <a:hlinkClick r:id="rId5" tooltip="Пельплин"/>
              </a:rPr>
              <a:t>Пельплине</a:t>
            </a:r>
            <a:r>
              <a:rPr lang="ru-RU" dirty="0"/>
              <a:t>, церкви Пресвятой Девы Марии в </a:t>
            </a:r>
            <a:r>
              <a:rPr lang="ru-RU" dirty="0" err="1">
                <a:hlinkClick r:id="rId6" tooltip="Торунь"/>
              </a:rPr>
              <a:t>Торуне</a:t>
            </a:r>
            <a:r>
              <a:rPr lang="ru-RU" dirty="0"/>
              <a:t> и церкви Св. Троицы в </a:t>
            </a:r>
            <a:r>
              <a:rPr lang="ru-RU" dirty="0">
                <a:hlinkClick r:id="rId7" tooltip="Гданьск"/>
              </a:rPr>
              <a:t>Гданьске</a:t>
            </a:r>
            <a:r>
              <a:rPr lang="ru-RU" dirty="0"/>
              <a:t>. В это же время, эпоху поздней готики, в окрестностях Кракова трудился художник </a:t>
            </a:r>
            <a:r>
              <a:rPr lang="ru-RU" dirty="0">
                <a:hlinkClick r:id="rId8" tooltip="Хабершрак, Николай"/>
              </a:rPr>
              <a:t>Николай </a:t>
            </a:r>
            <a:r>
              <a:rPr lang="ru-RU" dirty="0" err="1">
                <a:hlinkClick r:id="rId8" tooltip="Хабершрак, Николай"/>
              </a:rPr>
              <a:t>Хабершрак</a:t>
            </a:r>
            <a:r>
              <a:rPr lang="ru-RU" dirty="0"/>
              <a:t>.</a:t>
            </a:r>
          </a:p>
          <a:p>
            <a:r>
              <a:rPr lang="ru-RU" dirty="0"/>
              <a:t>Период особенно бурного расцвета польское искусство пережило в XVI—XVII вв., в </a:t>
            </a:r>
            <a:r>
              <a:rPr lang="ru-RU" dirty="0">
                <a:hlinkClick r:id="rId9" tooltip="Возрождение"/>
              </a:rPr>
              <a:t>эпоху Возрождения</a:t>
            </a:r>
            <a:r>
              <a:rPr lang="ru-RU" dirty="0"/>
              <a:t> и </a:t>
            </a:r>
            <a:r>
              <a:rPr lang="ru-RU" dirty="0" smtClean="0">
                <a:hlinkClick r:id="rId10" tooltip="Барокко"/>
              </a:rPr>
              <a:t>барокко</a:t>
            </a:r>
            <a:r>
              <a:rPr lang="ru-RU" dirty="0" smtClean="0"/>
              <a:t>. </a:t>
            </a:r>
            <a:r>
              <a:rPr lang="ru-RU" dirty="0"/>
              <a:t>В качестве примера живописца польского барокко конца XVII, начала XVIII века можно назвать </a:t>
            </a:r>
            <a:r>
              <a:rPr lang="ru-RU" dirty="0" err="1">
                <a:hlinkClick r:id="rId11" tooltip="Чехович, Шимон"/>
              </a:rPr>
              <a:t>Шимона</a:t>
            </a:r>
            <a:r>
              <a:rPr lang="ru-RU" dirty="0">
                <a:hlinkClick r:id="rId11" tooltip="Чехович, Шимон"/>
              </a:rPr>
              <a:t> </a:t>
            </a:r>
            <a:r>
              <a:rPr lang="ru-RU" dirty="0" err="1">
                <a:hlinkClick r:id="rId11" tooltip="Чехович, Шимон"/>
              </a:rPr>
              <a:t>Чеховича</a:t>
            </a:r>
            <a:r>
              <a:rPr lang="ru-RU" dirty="0"/>
              <a:t>.</a:t>
            </a:r>
          </a:p>
          <a:p>
            <a:r>
              <a:rPr lang="ru-RU" dirty="0"/>
              <a:t>Одним из самых известных польских художников XIX века является живописец </a:t>
            </a:r>
            <a:r>
              <a:rPr lang="ru-RU" dirty="0">
                <a:hlinkClick r:id="rId12" tooltip="Матейко, Ян"/>
              </a:rPr>
              <a:t>Ян Матейко</a:t>
            </a:r>
            <a:r>
              <a:rPr lang="ru-RU" dirty="0"/>
              <a:t>, создатель исторических полотен.</a:t>
            </a:r>
          </a:p>
          <a:p>
            <a:r>
              <a:rPr lang="ru-RU" dirty="0"/>
              <a:t>В конце XIX — начале XX века, например, </a:t>
            </a:r>
            <a:r>
              <a:rPr lang="ru-RU" dirty="0">
                <a:hlinkClick r:id="rId13" tooltip="Бознанская, Ольга"/>
              </a:rPr>
              <a:t>Ольга </a:t>
            </a:r>
            <a:r>
              <a:rPr lang="ru-RU" dirty="0" err="1">
                <a:hlinkClick r:id="rId13" tooltip="Бознанская, Ольга"/>
              </a:rPr>
              <a:t>Бознанская</a:t>
            </a:r>
            <a:r>
              <a:rPr lang="ru-RU" dirty="0"/>
              <a:t> писала в стиле импрессионизма. </a:t>
            </a:r>
            <a:r>
              <a:rPr lang="ru-RU" dirty="0" err="1">
                <a:hlinkClick r:id="rId14" tooltip="Хофман, Властимил"/>
              </a:rPr>
              <a:t>Властимил</a:t>
            </a:r>
            <a:r>
              <a:rPr lang="ru-RU" dirty="0">
                <a:hlinkClick r:id="rId14" tooltip="Хофман, Властимил"/>
              </a:rPr>
              <a:t> </a:t>
            </a:r>
            <a:r>
              <a:rPr lang="ru-RU" dirty="0" err="1">
                <a:hlinkClick r:id="rId14" tooltip="Хофман, Властимил"/>
              </a:rPr>
              <a:t>Хофман</a:t>
            </a:r>
            <a:r>
              <a:rPr lang="ru-RU" dirty="0"/>
              <a:t>, </a:t>
            </a:r>
            <a:r>
              <a:rPr lang="ru-RU" dirty="0">
                <a:hlinkClick r:id="rId15" tooltip="Окунь, Эдвард"/>
              </a:rPr>
              <a:t>Эдвард Окунь</a:t>
            </a:r>
            <a:r>
              <a:rPr lang="ru-RU" dirty="0"/>
              <a:t> — представители </a:t>
            </a:r>
            <a:r>
              <a:rPr lang="ru-RU" dirty="0">
                <a:hlinkClick r:id="rId16" tooltip="Модерн"/>
              </a:rPr>
              <a:t>модерна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878497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ИЗОБРАЗИТЕЛЬНОЕ ИСКУССТВО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0486" name="Picture 6" descr="C:\Users\User02\Pictures\Без названия (7)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156176" y="1556792"/>
            <a:ext cx="1866900" cy="2447925"/>
          </a:xfrm>
          <a:prstGeom prst="rect">
            <a:avLst/>
          </a:prstGeom>
          <a:noFill/>
        </p:spPr>
      </p:pic>
      <p:pic>
        <p:nvPicPr>
          <p:cNvPr id="20487" name="Picture 7" descr="C:\Users\User02\Pictures\Без названия (8).jp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239000" y="4457700"/>
            <a:ext cx="1905000" cy="2400300"/>
          </a:xfrm>
          <a:prstGeom prst="rect">
            <a:avLst/>
          </a:prstGeom>
          <a:noFill/>
        </p:spPr>
      </p:pic>
      <p:pic>
        <p:nvPicPr>
          <p:cNvPr id="20488" name="Picture 8" descr="C:\Users\User02\Pictures\Без названия (6).jp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0"/>
            <a:ext cx="1403648" cy="180063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08720"/>
            <a:ext cx="4211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Средневековая архитектура Польши имела свои особенности. Так, например, в ряде регионов страны недостаток камня заставлял архитектора проявлять сдержанность и лаконичность в форме каменных зданий. Но, несмотря на национальное своеобразие, польская архитектура следовала общей схеме развития западного средневекового искусства.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103440" y="3164681"/>
            <a:ext cx="50405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2" tooltip="Готическая архитектура"/>
              </a:rPr>
              <a:t>Готическая архитектура</a:t>
            </a:r>
            <a:r>
              <a:rPr lang="ru-RU" dirty="0"/>
              <a:t> в Польше развивалась в течение двух с лишним столетий: с XIV почти до середины XVI в. Развитию архитектуры способствовали интенсивный рост городов, успехи торговли и ремесленного производства, подъем культуры страны, ознаменовавшийся организацией крупных библиотек, школ и, наконец, открытием в 1364 году </a:t>
            </a:r>
            <a:r>
              <a:rPr lang="ru-RU" dirty="0" err="1">
                <a:hlinkClick r:id="rId3" tooltip="Ягеллонский университет"/>
              </a:rPr>
              <a:t>Краковского</a:t>
            </a:r>
            <a:r>
              <a:rPr lang="ru-RU" dirty="0">
                <a:hlinkClick r:id="rId3" tooltip="Ягеллонский университет"/>
              </a:rPr>
              <a:t> университета</a:t>
            </a:r>
            <a:r>
              <a:rPr lang="ru-RU" baseline="30000" dirty="0">
                <a:hlinkClick r:id="rId4"/>
              </a:rPr>
              <a:t>[1]</a:t>
            </a:r>
            <a:r>
              <a:rPr lang="ru-RU" dirty="0"/>
              <a:t>. Старейшее здание университета — </a:t>
            </a:r>
            <a:r>
              <a:rPr lang="ru-RU" dirty="0">
                <a:hlinkClick r:id="rId5" tooltip="Коллегиум Майус"/>
              </a:rPr>
              <a:t>Коллегиум </a:t>
            </a:r>
            <a:r>
              <a:rPr lang="ru-RU" dirty="0" err="1">
                <a:hlinkClick r:id="rId5" tooltip="Коллегиум Майус"/>
              </a:rPr>
              <a:t>Майус</a:t>
            </a:r>
            <a:r>
              <a:rPr lang="ru-RU" dirty="0"/>
              <a:t> — было построено в XIV веке в готическом стиле, однако потом неоднократно достраивалось и обновлялось.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337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АРХИТЕКТУРА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1506" name="Picture 2" descr="C:\Users\User02\Pictures\Без названия (9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79759" y="0"/>
            <a:ext cx="3264241" cy="1556792"/>
          </a:xfrm>
          <a:prstGeom prst="rect">
            <a:avLst/>
          </a:prstGeom>
          <a:noFill/>
        </p:spPr>
      </p:pic>
      <p:pic>
        <p:nvPicPr>
          <p:cNvPr id="21507" name="Picture 3" descr="C:\Users\User02\Pictures\Без названия (10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1960" y="1340768"/>
            <a:ext cx="2600325" cy="1762125"/>
          </a:xfrm>
          <a:prstGeom prst="rect">
            <a:avLst/>
          </a:prstGeom>
          <a:noFill/>
        </p:spPr>
      </p:pic>
      <p:pic>
        <p:nvPicPr>
          <p:cNvPr id="21509" name="Picture 5" descr="C:\Users\User02\Pictures\Без названия (11) - копия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3789040"/>
            <a:ext cx="2600325" cy="1752600"/>
          </a:xfrm>
          <a:prstGeom prst="rect">
            <a:avLst/>
          </a:prstGeom>
          <a:noFill/>
        </p:spPr>
      </p:pic>
      <p:pic>
        <p:nvPicPr>
          <p:cNvPr id="21510" name="Picture 6" descr="C:\Users\User02\Pictures\Без названия (13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63688" y="5357747"/>
            <a:ext cx="2304256" cy="1500253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363</Words>
  <Application>Microsoft Office PowerPoint</Application>
  <PresentationFormat>Экран (4:3)</PresentationFormat>
  <Paragraphs>42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География, история и культура Республики Польши и Нижнесилезского воеводства.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География, история и культура Республики Польши и Нижнесилезского воеводства.</dc:title>
  <dc:creator>User02</dc:creator>
  <cp:lastModifiedBy>User02</cp:lastModifiedBy>
  <cp:revision>11</cp:revision>
  <dcterms:created xsi:type="dcterms:W3CDTF">2019-04-01T12:44:20Z</dcterms:created>
  <dcterms:modified xsi:type="dcterms:W3CDTF">2019-04-02T14:07:19Z</dcterms:modified>
</cp:coreProperties>
</file>