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3"/>
  </p:sldMasterIdLst>
  <p:notesMasterIdLst>
    <p:notesMasterId r:id="rId20"/>
  </p:notesMasterIdLst>
  <p:handoutMasterIdLst>
    <p:handoutMasterId r:id="rId21"/>
  </p:handoutMasterIdLst>
  <p:sldIdLst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1" r:id="rId12"/>
    <p:sldId id="292" r:id="rId13"/>
    <p:sldId id="290" r:id="rId14"/>
    <p:sldId id="293" r:id="rId15"/>
    <p:sldId id="294" r:id="rId16"/>
    <p:sldId id="296" r:id="rId17"/>
    <p:sldId id="295" r:id="rId18"/>
    <p:sldId id="297" r:id="rId1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31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0A5C064-84A7-4F33-A3C5-616A674BA786}" type="datetime1">
              <a:rPr lang="ru-RU" smtClean="0"/>
              <a:t>05.04.2019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B300C-53C0-476E-919C-7CE08E363BA7}" type="datetime1">
              <a:rPr lang="ru-RU" smtClean="0"/>
              <a:pPr/>
              <a:t>05.04.2019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606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">
            <a:extLst>
              <a:ext uri="{FF2B5EF4-FFF2-40B4-BE49-F238E27FC236}">
                <a16:creationId xmlns=""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80476" y="0"/>
            <a:ext cx="2211524" cy="6858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1904" y="4650539"/>
            <a:ext cx="3401478" cy="1192038"/>
          </a:xfrm>
          <a:solidFill>
            <a:schemeClr val="tx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450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=""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9800" y="1511250"/>
            <a:ext cx="4500000" cy="468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D4FE60C-ACE5-4516-8CB6-EEDD96DB735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916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72900" y="1511476"/>
            <a:ext cx="2916000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13800" y="1511475"/>
            <a:ext cx="2916000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1764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90450" y="1512000"/>
            <a:ext cx="1764000" cy="4679250"/>
          </a:xfrm>
        </p:spPr>
        <p:txBody>
          <a:bodyPr rtlCol="0"/>
          <a:lstStyle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8900" y="1512000"/>
            <a:ext cx="1764000" cy="4679250"/>
          </a:xfrm>
        </p:spPr>
        <p:txBody>
          <a:bodyPr rtlCol="0"/>
          <a:lstStyle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07350" y="1507535"/>
            <a:ext cx="1764000" cy="4679250"/>
          </a:xfrm>
        </p:spPr>
        <p:txBody>
          <a:bodyPr rtlCol="0"/>
          <a:lstStyle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65800" y="1507535"/>
            <a:ext cx="1764000" cy="4683715"/>
          </a:xfrm>
        </p:spPr>
        <p:txBody>
          <a:bodyPr rtlCol="0"/>
          <a:lstStyle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5A8293F-A5B5-4FCC-BF27-A25B1BAFF24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E801980-CBAE-4A50-886D-54D7BB2E19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2310D190-B83D-438A-91BC-470C41B22A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 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54ED587-2D2F-4D3F-B55B-C64465AB4EC5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1811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 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">
            <a:extLst>
              <a:ext uri="{FF2B5EF4-FFF2-40B4-BE49-F238E27FC236}">
                <a16:creationId xmlns="" xmlns:a16="http://schemas.microsoft.com/office/drawing/2014/main" id="{069FFAE5-B16E-4571-88F7-52FA5354B1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73" y="63691"/>
            <a:ext cx="9911201" cy="6727346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9473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-фотография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1">
            <a:extLst>
              <a:ext uri="{FF2B5EF4-FFF2-40B4-BE49-F238E27FC236}">
                <a16:creationId xmlns="" xmlns:a16="http://schemas.microsoft.com/office/drawing/2014/main" id="{1599E2D7-24B3-4D66-9AFB-83C1AEC4DBB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80476" y="0"/>
            <a:ext cx="2211524" cy="619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86" y="1807950"/>
            <a:ext cx="5184913" cy="432000"/>
          </a:xfrm>
        </p:spPr>
        <p:txBody>
          <a:bodyPr rtlCol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44886" y="2383950"/>
            <a:ext cx="5184913" cy="360000"/>
          </a:xfrm>
        </p:spPr>
        <p:txBody>
          <a:bodyPr rtlCol="0"/>
          <a:lstStyle>
            <a:lvl1pPr marL="0" indent="0" algn="r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5000" y="2908300"/>
            <a:ext cx="5184800" cy="3283700"/>
          </a:xfrm>
          <a:solidFill>
            <a:schemeClr val="bg1"/>
          </a:solidFill>
        </p:spPr>
        <p:txBody>
          <a:bodyPr lIns="180000" tIns="252000" rIns="252000" rtlCol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-фотография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3393" y="1343906"/>
            <a:ext cx="3736800" cy="3933645"/>
          </a:xfrm>
          <a:solidFill>
            <a:schemeClr val="bg1"/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9" name="Рисунок 6">
            <a:extLst>
              <a:ext uri="{FF2B5EF4-FFF2-40B4-BE49-F238E27FC236}">
                <a16:creationId xmlns="" xmlns:a16="http://schemas.microsoft.com/office/drawing/2014/main" id="{492C2A1D-F7BD-46B6-BC01-15D365ACD5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0193" y="1344803"/>
            <a:ext cx="3737526" cy="3933645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7F4F1543-153D-4F77-A4A9-C9BBA1C2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311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9FAA210E-391A-499A-89D5-F222045FD1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68959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34719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432296"/>
            <a:ext cx="4500000" cy="527076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4500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9800" y="1433105"/>
            <a:ext cx="4500000" cy="525283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9800" y="2020359"/>
            <a:ext cx="4500000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9200" y="432000"/>
            <a:ext cx="5472113" cy="5759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75314" y="5096632"/>
            <a:ext cx="2028686" cy="1094618"/>
          </a:xfrm>
        </p:spPr>
        <p:txBody>
          <a:bodyPr rtlCol="0" anchor="b"/>
          <a:lstStyle>
            <a:lvl1pPr marL="0" indent="0" algn="r">
              <a:buNone/>
              <a:defRPr i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74360" y="2112793"/>
            <a:ext cx="6798250" cy="1674470"/>
          </a:xfrm>
        </p:spPr>
        <p:txBody>
          <a:bodyPr rtlCol="0" anchor="ctr"/>
          <a:lstStyle>
            <a:lvl1pPr algn="ctr">
              <a:lnSpc>
                <a:spcPct val="100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Спасибо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Текст 5">
            <a:extLst>
              <a:ext uri="{FF2B5EF4-FFF2-40B4-BE49-F238E27FC236}">
                <a16:creationId xmlns="" xmlns:a16="http://schemas.microsoft.com/office/drawing/2014/main" id="{CA3EFDD3-A9D2-4EB6-BB2A-F6999D9F7E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4361" y="4035727"/>
            <a:ext cx="3329850" cy="382887"/>
          </a:xfrm>
        </p:spPr>
        <p:txBody>
          <a:bodyPr rtlCol="0"/>
          <a:lstStyle>
            <a:lvl1pPr marL="0" indent="0" algn="r">
              <a:buNone/>
              <a:defRPr sz="2400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="" xmlns:a16="http://schemas.microsoft.com/office/drawing/2014/main" id="{261ED1F7-B623-43D9-9BDA-8808C5CFA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2268" y="4150118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E27366FC-4115-4122-9CE2-5FA9D424AD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2268" y="4540691"/>
            <a:ext cx="2910342" cy="238016"/>
          </a:xfrm>
        </p:spPr>
        <p:txBody>
          <a:bodyPr rtlCol="0"/>
          <a:lstStyle>
            <a:lvl1pPr marL="0" indent="0" algn="l">
              <a:lnSpc>
                <a:spcPct val="80000"/>
              </a:lnSpc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4" name="Текст 8">
            <a:extLst>
              <a:ext uri="{FF2B5EF4-FFF2-40B4-BE49-F238E27FC236}">
                <a16:creationId xmlns="" xmlns:a16="http://schemas.microsoft.com/office/drawing/2014/main" id="{DEB36829-2F8B-4E22-AB6D-4111D18AF8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2268" y="4931263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318901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442953D-28FC-41B5-A1BB-BB3BA7CA40B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32C8D0EF-1DB6-4ADC-8F31-5AE53BF5EAF4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2F208ED-79A0-4B2C-A5EE-9D27466BCA3F}"/>
              </a:ext>
            </a:extLst>
          </p:cNvPr>
          <p:cNvSpPr/>
          <p:nvPr userDrawn="1"/>
        </p:nvSpPr>
        <p:spPr>
          <a:xfrm>
            <a:off x="11407775" y="6356350"/>
            <a:ext cx="784225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116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9198116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i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4" name="Надпись 3">
            <a:extLst>
              <a:ext uri="{FF2B5EF4-FFF2-40B4-BE49-F238E27FC236}">
                <a16:creationId xmlns=""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9630116" y="6346108"/>
            <a:ext cx="1662546" cy="404658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 rtl="0">
              <a:lnSpc>
                <a:spcPts val="1400"/>
              </a:lnSpc>
            </a:pPr>
            <a:r>
              <a:rPr lang="ru-RU" sz="1600" b="1" spc="-10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FIRST UP</a:t>
            </a:r>
            <a:r>
              <a:rPr lang="ru-RU" sz="1600" b="1" spc="-10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ru-RU" sz="1600" b="1" spc="-10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</a:br>
            <a:r>
              <a:rPr lang="ru-RU" sz="1600" b="1" spc="-100" noProof="0" dirty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ru-RU" sz="1600" b="1" spc="-100" noProof="0" dirty="0">
                <a:solidFill>
                  <a:schemeClr val="tx1"/>
                </a:solidFill>
                <a:latin typeface="Corbel" panose="020B0503020204020204" pitchFamily="34" charset="0"/>
              </a:rPr>
              <a:t>CONSULTANTS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6B322F68-670D-45A0-A54F-7E70BCEAED3F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69B5F15-353A-4344-8D61-F4E25AA9FB6C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FA0C0AA-FCE8-4A7F-928A-54C96BBA9053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5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sz="4800" dirty="0" smtClean="0"/>
              <a:t>География , история и культура Республики Польши и нижнесилезского воеводства </a:t>
            </a:r>
            <a:endParaRPr lang="ru-RU" sz="4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1752" y="4714934"/>
            <a:ext cx="2758724" cy="1192038"/>
          </a:xfrm>
        </p:spPr>
        <p:txBody>
          <a:bodyPr/>
          <a:lstStyle/>
          <a:p>
            <a:r>
              <a:rPr lang="ru-RU" dirty="0" smtClean="0"/>
              <a:t>Работу выполнила :</a:t>
            </a:r>
          </a:p>
          <a:p>
            <a:r>
              <a:rPr lang="ru-RU" dirty="0" smtClean="0"/>
              <a:t>Дробязко Елизавета</a:t>
            </a:r>
          </a:p>
          <a:p>
            <a:r>
              <a:rPr lang="ru-RU" smtClean="0"/>
              <a:t>8 класс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3" r="399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10335" y="101889"/>
            <a:ext cx="386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24908" y="1687134"/>
            <a:ext cx="47251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Средневековая литература в Польше возникла под влиянием западных стран и христианства. </a:t>
            </a:r>
            <a:r>
              <a:rPr lang="ru-RU" b="1" dirty="0"/>
              <a:t>До конца 12-го века </a:t>
            </a:r>
            <a:r>
              <a:rPr lang="ru-RU" dirty="0"/>
              <a:t>литература развивалась только на латыни и была в основном анонимной. Проза состояла из агиографических работ (например, житие Святого Войцеха Брунона из Кверфурта), писем, молитв и историографических произведений («Хроника Галла Анонима», Chronica Polonorum Кадлубека). Поэзия представлена, в частности, литургическими и панегерическими произведеними.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35" y="1576254"/>
            <a:ext cx="2857500" cy="41433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961" r="2161" b="15861"/>
          <a:stretch/>
        </p:blipFill>
        <p:spPr>
          <a:xfrm>
            <a:off x="3309671" y="2472744"/>
            <a:ext cx="2730521" cy="358032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84701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00924" y="0"/>
            <a:ext cx="91507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ижнесилезское воеводство 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470" y="923330"/>
            <a:ext cx="2926080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21470" y="2752130"/>
            <a:ext cx="292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Флаг </a:t>
            </a:r>
            <a:r>
              <a:rPr lang="ru-RU" dirty="0" smtClean="0"/>
              <a:t>Нижнесилезского воеводства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055" y="3467444"/>
            <a:ext cx="1892926" cy="222697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030607" y="5694416"/>
            <a:ext cx="3507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Герб Нижнесилезского </a:t>
            </a:r>
            <a:r>
              <a:rPr lang="ru-RU" dirty="0"/>
              <a:t>воеводства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75008" y="2036283"/>
            <a:ext cx="66377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Нижнесилезское воеводство </a:t>
            </a:r>
            <a:r>
              <a:rPr lang="ru-RU" b="1" dirty="0"/>
              <a:t>(польск. Województwo dolnośląskie, сил. Wojewůdztwo dolnoślůnske) </a:t>
            </a:r>
            <a:r>
              <a:rPr lang="ru-RU" dirty="0"/>
              <a:t>— воеводство на юго-западе Польши. Столица — </a:t>
            </a:r>
            <a:r>
              <a:rPr lang="ru-RU" b="1" dirty="0"/>
              <a:t>Вроцлав</a:t>
            </a:r>
            <a:r>
              <a:rPr lang="ru-RU" dirty="0"/>
              <a:t>. Образовано </a:t>
            </a:r>
            <a:r>
              <a:rPr lang="ru-RU" b="1" dirty="0"/>
              <a:t>в 1999 году </a:t>
            </a:r>
            <a:r>
              <a:rPr lang="ru-RU" dirty="0"/>
              <a:t>путём слияния территорий Вроцлавского, Легницкого, Еленегурского, Валбжихского и частично Лешненского и Калишского воеводств. Воеводство занимает запад исторической Силезии или бо́льшую часть Нижней Силезии, а также Клодзкой </a:t>
            </a:r>
            <a:r>
              <a:rPr lang="ru-RU" dirty="0" smtClean="0"/>
              <a:t>земли, </a:t>
            </a:r>
            <a:r>
              <a:rPr lang="ru-RU" dirty="0"/>
              <a:t>восточной Верхней Лужицы и небольшую часть исторической Саксонии (Богатыня и окрестности).</a:t>
            </a:r>
          </a:p>
        </p:txBody>
      </p:sp>
    </p:spTree>
    <p:extLst>
      <p:ext uri="{BB962C8B-B14F-4D97-AF65-F5344CB8AC3E}">
        <p14:creationId xmlns:p14="http://schemas.microsoft.com/office/powerpoint/2010/main" val="1341387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5456" y="0"/>
            <a:ext cx="117265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Географическое месторасположение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0" y="1346488"/>
            <a:ext cx="3241867" cy="23755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35132" y="1391514"/>
            <a:ext cx="7036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По состоянию </a:t>
            </a:r>
            <a:r>
              <a:rPr lang="ru-RU" b="1" dirty="0"/>
              <a:t>на июль 2014 года </a:t>
            </a:r>
            <a:r>
              <a:rPr lang="ru-RU" dirty="0"/>
              <a:t>площадь воеводства составляет </a:t>
            </a:r>
            <a:r>
              <a:rPr lang="ru-RU" b="1" dirty="0"/>
              <a:t>19 946,74 км², то есть 6,4 % </a:t>
            </a:r>
            <a:r>
              <a:rPr lang="ru-RU" dirty="0"/>
              <a:t>от площади всей </a:t>
            </a:r>
            <a:r>
              <a:rPr lang="ru-RU" dirty="0" smtClean="0"/>
              <a:t>Польши.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35132" y="2338561"/>
            <a:ext cx="70361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По состоянию </a:t>
            </a:r>
            <a:r>
              <a:rPr lang="ru-RU" b="1" dirty="0"/>
              <a:t>на 31 декабря 2012 года </a:t>
            </a:r>
            <a:r>
              <a:rPr lang="ru-RU" dirty="0"/>
              <a:t>в </a:t>
            </a:r>
            <a:r>
              <a:rPr lang="ru-RU" dirty="0" err="1"/>
              <a:t>Нижнесилезском</a:t>
            </a:r>
            <a:r>
              <a:rPr lang="ru-RU" dirty="0"/>
              <a:t> воеводстве леса покрывают </a:t>
            </a:r>
            <a:r>
              <a:rPr lang="ru-RU" b="1" dirty="0"/>
              <a:t>591,3 тыс. га,</a:t>
            </a:r>
            <a:r>
              <a:rPr lang="ru-RU" dirty="0"/>
              <a:t> что составляет </a:t>
            </a:r>
            <a:r>
              <a:rPr lang="ru-RU" b="1" dirty="0"/>
              <a:t>29,6 % площади воеводства. 9,7 тыс. га леса </a:t>
            </a:r>
            <a:r>
              <a:rPr lang="ru-RU" dirty="0"/>
              <a:t>находится здесь в пределах национальных парков.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6090" y="4190178"/>
            <a:ext cx="7317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Нижнесилезское воеводство включает фрагменты Среднеевропейской равнины (макрорегионы: Силезско-Лужицкая низменность, </a:t>
            </a:r>
            <a:r>
              <a:rPr lang="ru-RU" dirty="0" err="1"/>
              <a:t>Южновеликопольськая</a:t>
            </a:r>
            <a:r>
              <a:rPr lang="ru-RU" dirty="0"/>
              <a:t> низменность, </a:t>
            </a:r>
            <a:r>
              <a:rPr lang="ru-RU" dirty="0" err="1"/>
              <a:t>Милицко-Глоговская</a:t>
            </a:r>
            <a:r>
              <a:rPr lang="ru-RU" dirty="0"/>
              <a:t> низменность, </a:t>
            </a:r>
            <a:r>
              <a:rPr lang="ru-RU" dirty="0" err="1"/>
              <a:t>Требницкий</a:t>
            </a:r>
            <a:r>
              <a:rPr lang="ru-RU" dirty="0"/>
              <a:t> Вал и </a:t>
            </a:r>
            <a:r>
              <a:rPr lang="ru-RU" dirty="0" err="1"/>
              <a:t>Силезская</a:t>
            </a:r>
            <a:r>
              <a:rPr lang="ru-RU" dirty="0"/>
              <a:t> равнина), а также Чешского массива (макрорегионы: Предгорья Судетские, Предгорья </a:t>
            </a:r>
            <a:r>
              <a:rPr lang="ru-RU" dirty="0" err="1"/>
              <a:t>Западносудецкие</a:t>
            </a:r>
            <a:r>
              <a:rPr lang="ru-RU" dirty="0"/>
              <a:t>, Западные, Центральные и Восточные Судеты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t="7662" r="3765" b="9079"/>
          <a:stretch/>
        </p:blipFill>
        <p:spPr>
          <a:xfrm>
            <a:off x="8203842" y="3721994"/>
            <a:ext cx="3477297" cy="242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2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33364" y="0"/>
            <a:ext cx="3052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1644" y="1115532"/>
            <a:ext cx="110157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Нижнесилезское воеводство занимает западную часть исторической Силезии, точнее — значительный участок Нижней Силезии, а также районы </a:t>
            </a:r>
            <a:r>
              <a:rPr lang="ru-RU" dirty="0" err="1"/>
              <a:t>Клодзкой</a:t>
            </a:r>
            <a:r>
              <a:rPr lang="ru-RU" dirty="0"/>
              <a:t> земли, восточной Верхней Лужицы и совсем скромную часть исторической Саксонии, включающую город </a:t>
            </a:r>
            <a:r>
              <a:rPr lang="ru-RU" dirty="0" err="1"/>
              <a:t>Богатыня</a:t>
            </a:r>
            <a:r>
              <a:rPr lang="ru-RU" dirty="0"/>
              <a:t> (нем. </a:t>
            </a:r>
            <a:r>
              <a:rPr lang="ru-RU" dirty="0" err="1"/>
              <a:t>Рейхенау</a:t>
            </a:r>
            <a:r>
              <a:rPr lang="ru-RU" dirty="0"/>
              <a:t>) с прилегающими землями.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1796" y="4828024"/>
            <a:ext cx="109255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самом конце X в. вся Силезия завоевана сыном первого известного историкам правителя Польши князя Мешко I (960-992 гг.) — князем </a:t>
            </a:r>
            <a:r>
              <a:rPr lang="ru-RU" dirty="0" err="1"/>
              <a:t>Болеславом</a:t>
            </a:r>
            <a:r>
              <a:rPr lang="ru-RU" dirty="0"/>
              <a:t> Храбрым (992-1025 гг.). Его сын Мешко II по прозвищу Вялый (990-1034 гг.) теряет все завоевания отца. В дальнейшем польская королевская власть над Силезией то восстанавливается при </a:t>
            </a:r>
            <a:r>
              <a:rPr lang="ru-RU" dirty="0" err="1"/>
              <a:t>Болеславе</a:t>
            </a:r>
            <a:r>
              <a:rPr lang="ru-RU" dirty="0"/>
              <a:t> II Смелом (1058-1079 гг.), то теряется </a:t>
            </a:r>
            <a:r>
              <a:rPr lang="ru-RU" b="1" dirty="0"/>
              <a:t>в начале XII в., </a:t>
            </a:r>
            <a:r>
              <a:rPr lang="ru-RU" dirty="0"/>
              <a:t>в период феодальной раздробленности, когда Силезия превращается в княжество, причем в очень усеченном составе.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84" y="2140912"/>
            <a:ext cx="1952046" cy="2596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444" y="2127588"/>
            <a:ext cx="2024130" cy="2610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87" y="2112421"/>
            <a:ext cx="1960981" cy="2614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864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19729" y="1260780"/>
            <a:ext cx="6503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Воеводство известно в Польше как район, где больше всего замков и дворцов, и это самое посещаемое туристами воеводство страны. Однако в списке Всемирного наследия ЮНЕСКО Нижнесилезское воеводство представлено не замками, а куда более оригинальными объектами.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29578" y="3865483"/>
            <a:ext cx="65939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Первый — церкви Мира в городах Явор и </a:t>
            </a:r>
            <a:r>
              <a:rPr lang="ru-RU" dirty="0" err="1"/>
              <a:t>Свидница</a:t>
            </a:r>
            <a:r>
              <a:rPr lang="ru-RU" dirty="0"/>
              <a:t>: крупнейшие деревянные культовые постройки, сохранившиеся в Европе. Строительство церквей ознаменовало великое событие: завершение катастрофической для Европы Тридцатилетней войны </a:t>
            </a:r>
            <a:r>
              <a:rPr lang="ru-RU" b="1" dirty="0"/>
              <a:t>1618-1648 гг., </a:t>
            </a:r>
            <a:r>
              <a:rPr lang="ru-RU" dirty="0"/>
              <a:t>унесшей жизни около миллиона человек.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79" y="830659"/>
            <a:ext cx="3042096" cy="21186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11" y="3775331"/>
            <a:ext cx="3159031" cy="21718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08186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60" y="1110776"/>
            <a:ext cx="6379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Как только заключили Вестфальский мир </a:t>
            </a:r>
            <a:r>
              <a:rPr lang="ru-RU" b="1" dirty="0"/>
              <a:t>1648 г., </a:t>
            </a:r>
            <a:r>
              <a:rPr lang="ru-RU" dirty="0"/>
              <a:t>в знак окончания вооруженной вражды между католиками и протестантами император Священной Римской империи и католик Фердинанд III Габсбург позволил </a:t>
            </a:r>
            <a:r>
              <a:rPr lang="ru-RU" dirty="0" err="1"/>
              <a:t>силезским</a:t>
            </a:r>
            <a:r>
              <a:rPr lang="ru-RU" dirty="0"/>
              <a:t> лютеранам-евангелистам построить несколько храмов на подвластной ему территории.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46754" y="4047344"/>
            <a:ext cx="65798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Второй объект ЮНЕСКО в </a:t>
            </a:r>
            <a:r>
              <a:rPr lang="ru-RU" dirty="0" err="1"/>
              <a:t>Нижнесилезском</a:t>
            </a:r>
            <a:r>
              <a:rPr lang="ru-RU" dirty="0"/>
              <a:t> воеводстве — зрительно-спортивный Зал Столетия во Вроцлаве, построенный перед Первой мировой войной. Таким образом власти Вроцлава (тогда — </a:t>
            </a:r>
            <a:r>
              <a:rPr lang="ru-RU" dirty="0" err="1"/>
              <a:t>Бреслау</a:t>
            </a:r>
            <a:r>
              <a:rPr lang="ru-RU" dirty="0"/>
              <a:t>) в ходе большой Выставки Столетия решили отметить 100-летие Битвы народов под Лейпцигом </a:t>
            </a:r>
            <a:r>
              <a:rPr lang="ru-RU" b="1" dirty="0"/>
              <a:t>в 1813 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8" t="847" r="7712"/>
          <a:stretch/>
        </p:blipFill>
        <p:spPr>
          <a:xfrm>
            <a:off x="7443066" y="836876"/>
            <a:ext cx="3763055" cy="23021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71" y="3369039"/>
            <a:ext cx="3805628" cy="25370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547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1843" y="2343955"/>
            <a:ext cx="5112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КОНЕЦ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767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37827" y="74704"/>
            <a:ext cx="67168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Польша 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27" y="923330"/>
            <a:ext cx="2640170" cy="16501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22502" y="1118802"/>
            <a:ext cx="76972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Польша </a:t>
            </a:r>
            <a:r>
              <a:rPr lang="ru-RU" b="1" dirty="0"/>
              <a:t>(польск. Polska), официальное название — </a:t>
            </a:r>
            <a:r>
              <a:rPr lang="ru-RU" b="1" dirty="0" smtClean="0"/>
              <a:t>Республика Польша </a:t>
            </a:r>
            <a:r>
              <a:rPr lang="ru-RU" b="1" dirty="0"/>
              <a:t>(польск. Rzeczpospolita Polska) </a:t>
            </a:r>
            <a:r>
              <a:rPr lang="ru-RU" dirty="0"/>
              <a:t>— государство в Центральной </a:t>
            </a:r>
            <a:r>
              <a:rPr lang="ru-RU" dirty="0" smtClean="0"/>
              <a:t>Европе. </a:t>
            </a:r>
            <a:r>
              <a:rPr lang="ru-RU" dirty="0"/>
              <a:t>Население, по итогам 2015 года, составляет 38 623 221 </a:t>
            </a:r>
            <a:r>
              <a:rPr lang="ru-RU" dirty="0" smtClean="0"/>
              <a:t>человек, </a:t>
            </a:r>
            <a:r>
              <a:rPr lang="ru-RU" dirty="0"/>
              <a:t>территория — 312 679 км². Занимает тридцать шестое место в мире по численности населения и шестьдесят девятое по территории.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0282" y="2573436"/>
            <a:ext cx="2582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Флаг Республики Польши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6" y="3219767"/>
            <a:ext cx="1918531" cy="26064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8642" y="5872766"/>
            <a:ext cx="191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Герб Республики Польши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22501" y="2844541"/>
            <a:ext cx="7697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Расположена в центре Европы. Омывается на севере Балтийским морем. Имеет сухопутную границу с Россией (Калининградской областью), Литвой, Белоруссией, Украиной, Словакией, Чехией и Германией.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63885" y="4019689"/>
            <a:ext cx="6055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Столица — </a:t>
            </a:r>
            <a:r>
              <a:rPr lang="ru-RU" b="1" dirty="0"/>
              <a:t>Варшава. </a:t>
            </a:r>
            <a:r>
              <a:rPr lang="ru-RU" dirty="0"/>
              <a:t>Государственный язык — </a:t>
            </a:r>
            <a:r>
              <a:rPr lang="ru-RU" b="1" dirty="0"/>
              <a:t>польский.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22501" y="4672437"/>
            <a:ext cx="76972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Название «Польша» — Polonia первоначально относилось только к земле полян (Великой Польше), в конце X — начале XI века оно распространилось на всё государство Болеслава </a:t>
            </a:r>
            <a:r>
              <a:rPr lang="ru-RU" dirty="0" smtClean="0"/>
              <a:t>Храброго. </a:t>
            </a:r>
            <a:r>
              <a:rPr lang="ru-RU" dirty="0"/>
              <a:t>Первая столица Польши — </a:t>
            </a:r>
            <a:r>
              <a:rPr lang="ru-RU" dirty="0" smtClean="0"/>
              <a:t>Гнезно, </a:t>
            </a:r>
            <a:r>
              <a:rPr lang="ru-RU" b="1" dirty="0"/>
              <a:t>с XI по XVI век</a:t>
            </a:r>
            <a:r>
              <a:rPr lang="ru-RU" dirty="0"/>
              <a:t> — Краков, </a:t>
            </a:r>
            <a:r>
              <a:rPr lang="ru-RU" b="1" dirty="0"/>
              <a:t>с 1596 года </a:t>
            </a:r>
            <a:r>
              <a:rPr lang="ru-RU" dirty="0" smtClean="0"/>
              <a:t>— Варшава.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096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0107" y="1867437"/>
            <a:ext cx="52588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Общая площадь Польши — </a:t>
            </a:r>
            <a:r>
              <a:rPr lang="ru-RU" b="1" dirty="0"/>
              <a:t>312 658 (312 683) км² </a:t>
            </a:r>
            <a:r>
              <a:rPr lang="ru-RU" dirty="0"/>
              <a:t>(по площади занимает 69-е место в мире, и 9-е в Европе). Суша — 304 459 км², вода — 8220 км². Около 2/3 территории на севере и в центре страны занимает Польская низменность. На севере — Балтийская гряда, на юге и юго-востоке — Малопольская и Люблинская возвышенности, вдоль южной границы — Карпаты (высшая точка 2499 м, гора Рысы в Татрах) и Судеты. Крупные реки — Висла, Одра; густая речная сеть. Озёра преимущественно на севере. Под лесом 28 % территории.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6468" y="0"/>
            <a:ext cx="11745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Географическое месторасположение 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028" y="1507675"/>
            <a:ext cx="4804505" cy="4262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1032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5408" y="1327011"/>
            <a:ext cx="78217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 VII века до н. э. до IV века н. э. </a:t>
            </a:r>
            <a:r>
              <a:rPr lang="ru-RU" dirty="0"/>
              <a:t>на территории Польши протекал процесс этногенеза </a:t>
            </a:r>
            <a:r>
              <a:rPr lang="ru-RU" dirty="0" smtClean="0"/>
              <a:t>славян. </a:t>
            </a:r>
            <a:r>
              <a:rPr lang="ru-RU" dirty="0"/>
              <a:t>В X веке образовалось Польское государство под властью князя Мешко из рода Пястов, который </a:t>
            </a:r>
            <a:r>
              <a:rPr lang="ru-RU" b="1" dirty="0"/>
              <a:t>в 966 году </a:t>
            </a:r>
            <a:r>
              <a:rPr lang="ru-RU" dirty="0"/>
              <a:t>принял христианство по латинскому обряду. Болеслав Храбрый (правл. 992—1025) завершил объединение польских земель. В период феодальной раздробленности (1138—1320) существовали самостоятельные удельные княжества, возглавляемые линиями династии Пястов.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43210" y="51515"/>
            <a:ext cx="2923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77047" y="4383393"/>
            <a:ext cx="72851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Казимир </a:t>
            </a:r>
            <a:r>
              <a:rPr lang="ru-RU" dirty="0"/>
              <a:t>III Великий </a:t>
            </a:r>
            <a:r>
              <a:rPr lang="ru-RU" b="1" dirty="0"/>
              <a:t>в середине XIV века </a:t>
            </a:r>
            <a:r>
              <a:rPr lang="ru-RU" dirty="0"/>
              <a:t>овладел землями Галицко-Волынского княжества. Люблинская уния </a:t>
            </a:r>
            <a:r>
              <a:rPr lang="ru-RU" b="1" dirty="0"/>
              <a:t>1569 года </a:t>
            </a:r>
            <a:r>
              <a:rPr lang="ru-RU" dirty="0"/>
              <a:t>объединила Польшу с Великим княжеством Литовским в единое государство — Речь Посполитую. Генриковы артикулы (1573) окончательно оформили устройство государства как «шляхетской республики</a:t>
            </a:r>
            <a:r>
              <a:rPr lang="ru-RU" dirty="0" smtClean="0"/>
              <a:t>».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208" y="708338"/>
            <a:ext cx="2595461" cy="32904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491" y="3528812"/>
            <a:ext cx="2267650" cy="28669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41659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03289" y="191216"/>
            <a:ext cx="102387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 1772—1795 годах </a:t>
            </a:r>
            <a:r>
              <a:rPr lang="ru-RU" dirty="0"/>
              <a:t>Пруссия, Австрия и Россия осуществили разделы Речи Посполитой. </a:t>
            </a:r>
            <a:r>
              <a:rPr lang="ru-RU" b="1" dirty="0"/>
              <a:t>В 1807 года </a:t>
            </a:r>
            <a:r>
              <a:rPr lang="ru-RU" dirty="0"/>
              <a:t>Наполеон создал на землях Пруссии зависимое от Франции Варшавское княжество, большая часть которого по решению Венского конгресса </a:t>
            </a:r>
            <a:r>
              <a:rPr lang="ru-RU" b="1" dirty="0"/>
              <a:t>1814—1815 годов </a:t>
            </a:r>
            <a:r>
              <a:rPr lang="ru-RU" dirty="0"/>
              <a:t>вошла в состав России (Царство Польское). На присоединённых землях происходили национально-освободительные восстания (1794, 1830—1831, 1846, 1863—1864). </a:t>
            </a:r>
            <a:r>
              <a:rPr lang="ru-RU" b="1" dirty="0"/>
              <a:t>В 1918 </a:t>
            </a:r>
            <a:r>
              <a:rPr lang="ru-RU" dirty="0"/>
              <a:t>году была провозглашена Польская Республика.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642" y="1817311"/>
            <a:ext cx="5577997" cy="3129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5979" y="5096052"/>
            <a:ext cx="94130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 </a:t>
            </a:r>
            <a:r>
              <a:rPr lang="ru-RU" b="1" dirty="0"/>
              <a:t>1939 по 1945 год </a:t>
            </a:r>
            <a:r>
              <a:rPr lang="ru-RU" dirty="0"/>
              <a:t>Польша находилась под оккупацией Германии. </a:t>
            </a:r>
            <a:r>
              <a:rPr lang="ru-RU" b="1" dirty="0"/>
              <a:t>Во второй половине XX века </a:t>
            </a:r>
            <a:r>
              <a:rPr lang="ru-RU" dirty="0"/>
              <a:t>Польская Народная Республика являлась социалистическим государством, входившим в СЭВ и Организацую Варшавского договора. После досрочной отставки президента В. Ярузельского (1990</a:t>
            </a:r>
            <a:r>
              <a:rPr lang="ru-RU" dirty="0" smtClean="0"/>
              <a:t>) </a:t>
            </a:r>
            <a:r>
              <a:rPr lang="ru-RU" dirty="0"/>
              <a:t>в стране были начаты рыночные реформы. </a:t>
            </a:r>
            <a:r>
              <a:rPr lang="ru-RU" b="1" dirty="0"/>
              <a:t>В 1999 году </a:t>
            </a:r>
            <a:r>
              <a:rPr lang="ru-RU" dirty="0"/>
              <a:t>Польша присоединилась к НАТО, </a:t>
            </a:r>
            <a:r>
              <a:rPr lang="ru-RU" b="1" dirty="0"/>
              <a:t>в 2004 году </a:t>
            </a:r>
            <a:r>
              <a:rPr lang="ru-RU" dirty="0"/>
              <a:t>вступила в Европейский союз.</a:t>
            </a:r>
          </a:p>
        </p:txBody>
      </p:sp>
    </p:spTree>
    <p:extLst>
      <p:ext uri="{BB962C8B-B14F-4D97-AF65-F5344CB8AC3E}">
        <p14:creationId xmlns:p14="http://schemas.microsoft.com/office/powerpoint/2010/main" val="4257740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4422" y="128788"/>
            <a:ext cx="3206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02" y="3368746"/>
            <a:ext cx="4481848" cy="25200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05566" y="1418496"/>
            <a:ext cx="88263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Культура Польши </a:t>
            </a:r>
            <a:r>
              <a:rPr lang="ru-RU" dirty="0"/>
              <a:t>— культура, сформировавшаяся на территории Польши и созданная поляками в эмиграции. Исторически восходит к культуре западных славян, но испытала сильное влияние западноевропейской, и, в меньшей степени, восточноевропейской культур, а также культур некоторых народов Азии и Ближнего Востока.</a:t>
            </a:r>
          </a:p>
        </p:txBody>
      </p:sp>
    </p:spTree>
    <p:extLst>
      <p:ext uri="{BB962C8B-B14F-4D97-AF65-F5344CB8AC3E}">
        <p14:creationId xmlns:p14="http://schemas.microsoft.com/office/powerpoint/2010/main" val="7467885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9286" y="0"/>
            <a:ext cx="88186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Изобразительное искусство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85364" y="4710299"/>
            <a:ext cx="94796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До нас дошли многочисленные произведения средневековых польских художественных промыслов в романском и готическом стиле. Примером прекрасной резьбы по дереву являются хоры </a:t>
            </a:r>
            <a:r>
              <a:rPr lang="ru-RU" b="1" dirty="0"/>
              <a:t>XV-го века </a:t>
            </a:r>
            <a:r>
              <a:rPr lang="ru-RU" dirty="0"/>
              <a:t>в соборе в Пельплине, церкви Пресвятой Девы Марии в Торуне и церкви Св. Троицы в Гданьске. В это же время, эпоху поздней готики, в окрестностях Кракова трудился художник Николай Хабершрак.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909" y="1370399"/>
            <a:ext cx="3657600" cy="2441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566" y="1370399"/>
            <a:ext cx="3018908" cy="2576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501" y="2133988"/>
            <a:ext cx="3662172" cy="2441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08769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96837" y="114768"/>
            <a:ext cx="42696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Архитектура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48517" y="1318634"/>
            <a:ext cx="66632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Средневековая архитектура Польши имела свои особенности. Так, например, в ряде регионов страны недостаток камня заставлял архитектора проявлять сдержанность и лаконичность в форме каменных зданий. Но, несмотря на национальное своеобразие, польская архитектура следовала общей схеме развития западного средневекового искусства.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23" y="1154008"/>
            <a:ext cx="3676650" cy="24470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972623" y="4303364"/>
            <a:ext cx="69073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Самые старые полностью сохранившиеся здания относятся </a:t>
            </a:r>
            <a:r>
              <a:rPr lang="ru-RU" b="1" dirty="0"/>
              <a:t>к XII веку. </a:t>
            </a:r>
            <a:r>
              <a:rPr lang="ru-RU" dirty="0"/>
              <a:t>Романская Ротонда св. Прокопия с башней в форме подковы была построена </a:t>
            </a:r>
            <a:r>
              <a:rPr lang="ru-RU" b="1" dirty="0"/>
              <a:t>примерно в 1160 году </a:t>
            </a:r>
            <a:r>
              <a:rPr lang="ru-RU" dirty="0"/>
              <a:t>в городке Стшельно. В Вавельском королевском замке в Кракове сохранились фрагменты храма второй половины Х столетия.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467" y="3601023"/>
            <a:ext cx="3228304" cy="242122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361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51236" y="153405"/>
            <a:ext cx="27299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8591" y="162138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Известными польскими композиторами являются Фредерик Шопен и Михаил Огинский, большой вклад в классическую музыку внесли автор многих песен, опер, оперетт и балетов Станислав Монюшко, представитель барокко </a:t>
            </a:r>
            <a:r>
              <a:rPr lang="ru-RU" b="1" dirty="0"/>
              <a:t>XVII-го века </a:t>
            </a:r>
            <a:r>
              <a:rPr lang="ru-RU" dirty="0"/>
              <a:t>Марцин Мельчевский и многие другие 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8591" y="345018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В конце 19-го - начале 20-го века </a:t>
            </a:r>
            <a:r>
              <a:rPr lang="ru-RU" dirty="0"/>
              <a:t>в симфонической музыке широкую известность получил композитор Мечислав Карлович, описываемый иногда как "отец польской симфонической поэмы".</a:t>
            </a:r>
          </a:p>
          <a:p>
            <a:endParaRPr lang="ru-RU" dirty="0"/>
          </a:p>
          <a:p>
            <a:r>
              <a:rPr lang="ru-RU" b="1" dirty="0"/>
              <a:t>Во второй половине 20-го века </a:t>
            </a:r>
            <a:r>
              <a:rPr lang="ru-RU" dirty="0"/>
              <a:t>международное признание приобрели: Гражина Бацевич, Витольд Лютославский, Тадеуш Бэрд и многие другие.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30" y="969790"/>
            <a:ext cx="1829437" cy="25886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228" y="2264117"/>
            <a:ext cx="2303682" cy="3067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50" y="3760629"/>
            <a:ext cx="1953044" cy="2604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7268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3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CB8B3"/>
      </a:accent1>
      <a:accent2>
        <a:srgbClr val="F5D66E"/>
      </a:accent2>
      <a:accent3>
        <a:srgbClr val="D78189"/>
      </a:accent3>
      <a:accent4>
        <a:srgbClr val="7030A0"/>
      </a:accent4>
      <a:accent5>
        <a:srgbClr val="0070C0"/>
      </a:accent5>
      <a:accent6>
        <a:srgbClr val="C4D36D"/>
      </a:accent6>
      <a:hlink>
        <a:srgbClr val="54C3BD"/>
      </a:hlink>
      <a:folHlink>
        <a:srgbClr val="54C3BD"/>
      </a:folHlink>
    </a:clrScheme>
    <a:fontScheme name="Custom 154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561_TF16411245.potx" id="{773883C8-4131-4ECF-9E3C-74DD0B29E0A1}" vid="{18BBA691-B286-47C1-88FF-3C6BA8E7AA8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B61CFE-D4DA-4753-A9A5-D482B9609A35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sharepoint/v3"/>
    <ds:schemaRef ds:uri="http://purl.org/dc/terms/"/>
    <ds:schemaRef ds:uri="http://schemas.microsoft.com/office/infopath/2007/PartnerControls"/>
    <ds:schemaRef ds:uri="http://www.w3.org/XML/1998/namespace"/>
    <ds:schemaRef ds:uri="fb0879af-3eba-417a-a55a-ffe6dcd6ca77"/>
    <ds:schemaRef ds:uri="6dc4bcd6-49db-4c07-9060-8acfc67cef9f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8A784AD-7888-482C-A72A-80D3063962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в минималистичных цветах</Template>
  <TotalTime>0</TotalTime>
  <Words>1367</Words>
  <Application>Microsoft Office PowerPoint</Application>
  <PresentationFormat>Широкоэкранный</PresentationFormat>
  <Paragraphs>49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Corbel</vt:lpstr>
      <vt:lpstr>Times New Roman</vt:lpstr>
      <vt:lpstr>Тема Office</vt:lpstr>
      <vt:lpstr>География , история и культура Республики Польши и нижнесилезского воеводства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2019-04-03T16:59:50Z</dcterms:created>
  <dcterms:modified xsi:type="dcterms:W3CDTF">2019-04-05T06:45:07Z</dcterms:modified>
</cp:coreProperties>
</file>